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36"/>
  </p:notesMasterIdLst>
  <p:sldIdLst>
    <p:sldId id="256" r:id="rId3"/>
    <p:sldId id="313" r:id="rId4"/>
    <p:sldId id="315" r:id="rId5"/>
    <p:sldId id="312" r:id="rId6"/>
    <p:sldId id="311" r:id="rId7"/>
    <p:sldId id="308" r:id="rId8"/>
    <p:sldId id="309" r:id="rId9"/>
    <p:sldId id="310" r:id="rId10"/>
    <p:sldId id="268" r:id="rId11"/>
    <p:sldId id="269" r:id="rId12"/>
    <p:sldId id="270" r:id="rId13"/>
    <p:sldId id="259" r:id="rId14"/>
    <p:sldId id="307" r:id="rId15"/>
    <p:sldId id="278" r:id="rId16"/>
    <p:sldId id="279" r:id="rId17"/>
    <p:sldId id="280" r:id="rId18"/>
    <p:sldId id="281" r:id="rId19"/>
    <p:sldId id="282" r:id="rId20"/>
    <p:sldId id="283" r:id="rId21"/>
    <p:sldId id="284" r:id="rId22"/>
    <p:sldId id="285" r:id="rId23"/>
    <p:sldId id="286" r:id="rId24"/>
    <p:sldId id="287" r:id="rId25"/>
    <p:sldId id="288" r:id="rId26"/>
    <p:sldId id="294" r:id="rId27"/>
    <p:sldId id="289" r:id="rId28"/>
    <p:sldId id="290" r:id="rId29"/>
    <p:sldId id="291" r:id="rId30"/>
    <p:sldId id="292" r:id="rId31"/>
    <p:sldId id="293" r:id="rId32"/>
    <p:sldId id="260" r:id="rId33"/>
    <p:sldId id="273" r:id="rId34"/>
    <p:sldId id="274" r:id="rId3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5" d="100"/>
          <a:sy n="115" d="100"/>
        </p:scale>
        <p:origin x="5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an Kamarapu" userId="779f7d7faf10764c" providerId="LiveId" clId="{E44CC839-0507-42F1-9CC6-77C71CB0800E}"/>
    <pc:docChg chg="modSld">
      <pc:chgData name="Charan Kamarapu" userId="779f7d7faf10764c" providerId="LiveId" clId="{E44CC839-0507-42F1-9CC6-77C71CB0800E}" dt="2021-04-03T09:24:37.619" v="216" actId="20577"/>
      <pc:docMkLst>
        <pc:docMk/>
      </pc:docMkLst>
      <pc:sldChg chg="modSp mod">
        <pc:chgData name="Charan Kamarapu" userId="779f7d7faf10764c" providerId="LiveId" clId="{E44CC839-0507-42F1-9CC6-77C71CB0800E}" dt="2021-04-03T09:24:37.619" v="216" actId="20577"/>
        <pc:sldMkLst>
          <pc:docMk/>
          <pc:sldMk cId="0" sldId="313"/>
        </pc:sldMkLst>
        <pc:spChg chg="mod">
          <ac:chgData name="Charan Kamarapu" userId="779f7d7faf10764c" providerId="LiveId" clId="{E44CC839-0507-42F1-9CC6-77C71CB0800E}" dt="2021-04-03T09:24:37.619" v="216" actId="20577"/>
          <ac:spMkLst>
            <pc:docMk/>
            <pc:sldMk cId="0" sldId="313"/>
            <ac:spMk id="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pPr/>
              <a:t>4/3/2021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I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pPr/>
              <a:t>4/3/2021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pPr/>
              <a:t>4/3/2021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pPr/>
              <a:t>4/3/2021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pPr/>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pPr/>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accent6">
                    <a:lumMod val="20000"/>
                    <a:lumOff val="80000"/>
                  </a:schemeClr>
                </a:solidFill>
                <a:latin typeface="Arial" panose="020B0604020202020204" pitchFamily="34" charset="0"/>
                <a:cs typeface="Arial" panose="020B0604020202020204"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accent6">
                    <a:lumMod val="20000"/>
                    <a:lumOff val="80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accent6">
                    <a:lumMod val="20000"/>
                    <a:lumOff val="80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accent6">
                    <a:lumMod val="20000"/>
                    <a:lumOff val="80000"/>
                  </a:schemeClr>
                </a:solidFill>
                <a:latin typeface="Arial" panose="020B0604020202020204" pitchFamily="34" charset="0"/>
                <a:cs typeface="Arial" panose="020B0604020202020204"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accent6">
                    <a:lumMod val="20000"/>
                    <a:lumOff val="80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accent6">
                    <a:lumMod val="20000"/>
                    <a:lumOff val="80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3937D59-5EDB-4C39-B697-625748F703B6}" type="datetimeFigureOut">
              <a:rPr lang="en-US" smtClean="0"/>
              <a:pPr/>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37D59-5EDB-4C39-B697-625748F703B6}" type="datetimeFigureOut">
              <a:rPr lang="en-US" smtClean="0"/>
              <a:pPr/>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pPr/>
              <a:t>4/3/2021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937D59-5EDB-4C39-B697-625748F703B6}" type="datetimeFigureOut">
              <a:rPr lang="en-US" smtClean="0"/>
              <a:pPr/>
              <a:t>4/3/2021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937D59-5EDB-4C39-B697-625748F703B6}" type="datetimeFigureOut">
              <a:rPr lang="en-US" smtClean="0"/>
              <a:pPr/>
              <a:t>4/3/2021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937D59-5EDB-4C39-B697-625748F703B6}" type="datetimeFigureOut">
              <a:rPr lang="en-US" smtClean="0"/>
              <a:pPr/>
              <a:t>4/3/2021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1" hangingPunct="1">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pPr/>
              <a:t>4/3/2021</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drive.google.com/open?id=1M4UgFT5wt8sD_4X4KpG2AKf27eaMRwwY"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drive.google.com/file/d/1aUGNEJCv5S5eNgxjvoSNAa2Rtxfnh3TG/view?usp=sharing"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media" Target="../media/media4.avi"/><Relationship Id="rId7" Type="http://schemas.openxmlformats.org/officeDocument/2006/relationships/image" Target="../media/image11.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video" Target="../media/media4.avi"/></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
          <p:cNvSpPr/>
          <p:nvPr/>
        </p:nvSpPr>
        <p:spPr>
          <a:xfrm>
            <a:off x="4572001" y="2404874"/>
            <a:ext cx="4572000" cy="1872208"/>
          </a:xfrm>
          <a:custGeom>
            <a:avLst/>
            <a:gdLst/>
            <a:ahLst/>
            <a:cxnLst/>
            <a:rect l="l" t="t" r="r" b="b"/>
            <a:pathLst>
              <a:path w="4328021" h="2160240">
                <a:moveTo>
                  <a:pt x="260655" y="0"/>
                </a:moveTo>
                <a:lnTo>
                  <a:pt x="4328021" y="0"/>
                </a:lnTo>
                <a:lnTo>
                  <a:pt x="4328021" y="2160240"/>
                </a:lnTo>
                <a:lnTo>
                  <a:pt x="260655" y="2160240"/>
                </a:lnTo>
                <a:cubicBezTo>
                  <a:pt x="116699" y="2160240"/>
                  <a:pt x="0" y="2043541"/>
                  <a:pt x="0" y="1899585"/>
                </a:cubicBezTo>
                <a:lnTo>
                  <a:pt x="0" y="260655"/>
                </a:lnTo>
                <a:cubicBezTo>
                  <a:pt x="0" y="116699"/>
                  <a:pt x="116699" y="0"/>
                  <a:pt x="260655" y="0"/>
                </a:cubicBezTo>
                <a:close/>
              </a:path>
            </a:pathLst>
          </a:custGeom>
          <a:solidFill>
            <a:schemeClr val="accent6">
              <a:lumMod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4283968" y="3579862"/>
            <a:ext cx="4608511" cy="261610"/>
          </a:xfrm>
          <a:prstGeom prst="rect">
            <a:avLst/>
          </a:prstGeom>
          <a:noFill/>
        </p:spPr>
        <p:txBody>
          <a:bodyPr wrap="square">
            <a:spAutoFit/>
          </a:bodyPr>
          <a:lstStyle/>
          <a:p>
            <a:pPr algn="r" fontAlgn="auto">
              <a:spcBef>
                <a:spcPts val="0"/>
              </a:spcBef>
              <a:spcAft>
                <a:spcPts val="0"/>
              </a:spcAft>
              <a:defRPr/>
            </a:pPr>
            <a:r>
              <a:rPr lang="en-IN" altLang="ko-KR" sz="1100" b="1" dirty="0">
                <a:solidFill>
                  <a:schemeClr val="accent6">
                    <a:lumMod val="20000"/>
                    <a:lumOff val="80000"/>
                  </a:schemeClr>
                </a:solidFill>
                <a:latin typeface="Arial" panose="020B0604020202020204" pitchFamily="34" charset="0"/>
                <a:cs typeface="Arial" panose="020B0604020202020204" pitchFamily="34" charset="0"/>
              </a:rPr>
              <a:t>Group no. 4</a:t>
            </a:r>
            <a:endParaRPr kumimoji="0" lang="en-US" altLang="ko-KR" sz="1100" b="1" dirty="0">
              <a:solidFill>
                <a:schemeClr val="accent6">
                  <a:lumMod val="20000"/>
                  <a:lumOff val="80000"/>
                </a:schemeClr>
              </a:solidFill>
              <a:latin typeface="Arial" panose="020B0604020202020204" pitchFamily="34" charset="0"/>
              <a:cs typeface="Arial" panose="020B0604020202020204" pitchFamily="34" charset="0"/>
            </a:endParaRPr>
          </a:p>
        </p:txBody>
      </p:sp>
      <p:sp>
        <p:nvSpPr>
          <p:cNvPr id="13" name="TextBox 1"/>
          <p:cNvSpPr txBox="1">
            <a:spLocks noChangeArrowheads="1"/>
          </p:cNvSpPr>
          <p:nvPr/>
        </p:nvSpPr>
        <p:spPr bwMode="auto">
          <a:xfrm>
            <a:off x="4283968" y="2571750"/>
            <a:ext cx="4608511" cy="584775"/>
          </a:xfrm>
          <a:prstGeom prst="rect">
            <a:avLst/>
          </a:prstGeom>
          <a:noFill/>
          <a:ln w="9525">
            <a:noFill/>
            <a:miter lim="800000"/>
          </a:ln>
        </p:spPr>
        <p:txBody>
          <a:bodyPr wrap="square">
            <a:spAutoFit/>
          </a:bodyPr>
          <a:lstStyle/>
          <a:p>
            <a:pPr algn="r"/>
            <a:r>
              <a:rPr lang="en-US" altLang="ko-KR" sz="3200" b="1" dirty="0">
                <a:solidFill>
                  <a:schemeClr val="accent6">
                    <a:lumMod val="20000"/>
                    <a:lumOff val="80000"/>
                  </a:schemeClr>
                </a:solidFill>
                <a:latin typeface="Arial" panose="020B0604020202020204" pitchFamily="34" charset="0"/>
                <a:ea typeface="Malgun Gothic" panose="020B0503020000020004" pitchFamily="50" charset="-127"/>
                <a:cs typeface="Arial" panose="020B0604020202020204" pitchFamily="34" charset="0"/>
              </a:rPr>
              <a:t>CHEETAH ROBOT</a:t>
            </a:r>
          </a:p>
        </p:txBody>
      </p:sp>
      <p:pic>
        <p:nvPicPr>
          <p:cNvPr id="5" name="Picture 4">
            <a:extLst>
              <a:ext uri="{FF2B5EF4-FFF2-40B4-BE49-F238E27FC236}">
                <a16:creationId xmlns:a16="http://schemas.microsoft.com/office/drawing/2014/main" id="{4EE6958F-5721-4AA3-8D0E-73E025B3AFDC}"/>
              </a:ext>
            </a:extLst>
          </p:cNvPr>
          <p:cNvPicPr>
            <a:picLocks noChangeAspect="1"/>
          </p:cNvPicPr>
          <p:nvPr/>
        </p:nvPicPr>
        <p:blipFill>
          <a:blip r:embed="rId2" cstate="print">
            <a:lum/>
            <a:alphaModFix/>
          </a:blip>
          <a:srcRect/>
          <a:stretch>
            <a:fillRect/>
          </a:stretch>
        </p:blipFill>
        <p:spPr>
          <a:xfrm>
            <a:off x="7569846" y="123478"/>
            <a:ext cx="1394642" cy="1265035"/>
          </a:xfrm>
          <a:prstGeom prst="rect">
            <a:avLst/>
          </a:prstGeom>
          <a:noFill/>
          <a:ln cap="flat">
            <a:noFill/>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MG_20200607_084959"/>
          <p:cNvPicPr>
            <a:picLocks noGrp="1" noChangeAspect="1"/>
          </p:cNvPicPr>
          <p:nvPr>
            <p:ph idx="10"/>
          </p:nvPr>
        </p:nvPicPr>
        <p:blipFill>
          <a:blip r:embed="rId2" cstate="print"/>
          <a:stretch>
            <a:fillRect/>
          </a:stretch>
        </p:blipFill>
        <p:spPr>
          <a:xfrm>
            <a:off x="2130425" y="40005"/>
            <a:ext cx="6403340" cy="505777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27635" y="198120"/>
            <a:ext cx="8692837" cy="5542280"/>
          </a:xfrm>
        </p:spPr>
        <p:txBody>
          <a:bodyPr/>
          <a:lstStyle/>
          <a:p>
            <a:endParaRPr lang="en-IN" altLang="en-US" dirty="0"/>
          </a:p>
          <a:p>
            <a:endParaRPr lang="en-IN" altLang="en-US" dirty="0"/>
          </a:p>
          <a:p>
            <a:pPr marL="342900" indent="-342900">
              <a:buClr>
                <a:schemeClr val="bg2"/>
              </a:buClr>
              <a:buSzPct val="125000"/>
              <a:buFont typeface="Wingdings" panose="05000000000000000000" pitchFamily="2" charset="2"/>
              <a:buChar char="Ø"/>
            </a:pPr>
            <a:r>
              <a:rPr lang="en-IN" altLang="en-US" dirty="0"/>
              <a:t>The Leg Trajectory Planning plays a crucial role in the proper functioning of the robot this could be achieved by various methods, we have thought of using a back tracking method where we compute the angles that were given to the servo .</a:t>
            </a:r>
          </a:p>
          <a:p>
            <a:pPr marL="342900" indent="-342900">
              <a:buClr>
                <a:schemeClr val="bg2"/>
              </a:buClr>
              <a:buSzPct val="125000"/>
              <a:buFont typeface="Wingdings" panose="05000000000000000000" pitchFamily="2" charset="2"/>
              <a:buChar char="Ø"/>
            </a:pPr>
            <a:r>
              <a:rPr lang="en-IN" altLang="en-US" dirty="0"/>
              <a:t>We can achieve this by positioning the </a:t>
            </a:r>
          </a:p>
          <a:p>
            <a:pPr>
              <a:buClr>
                <a:schemeClr val="bg2"/>
              </a:buClr>
              <a:buSzPct val="125000"/>
            </a:pPr>
            <a:r>
              <a:rPr lang="en-IN" altLang="en-US" dirty="0"/>
              <a:t>     legs on a graph paper and plot </a:t>
            </a:r>
          </a:p>
          <a:p>
            <a:pPr>
              <a:buClr>
                <a:schemeClr val="bg2"/>
              </a:buClr>
              <a:buSzPct val="125000"/>
            </a:pPr>
            <a:r>
              <a:rPr lang="en-IN" altLang="en-US" dirty="0"/>
              <a:t>     the required path and compute the </a:t>
            </a:r>
          </a:p>
          <a:p>
            <a:pPr>
              <a:buClr>
                <a:schemeClr val="bg2"/>
              </a:buClr>
              <a:buSzPct val="125000"/>
            </a:pPr>
            <a:r>
              <a:rPr lang="en-IN" altLang="en-US" dirty="0"/>
              <a:t>     rotation of the servo for the motion, </a:t>
            </a:r>
          </a:p>
          <a:p>
            <a:pPr>
              <a:buClr>
                <a:schemeClr val="bg2"/>
              </a:buClr>
              <a:buSzPct val="125000"/>
            </a:pPr>
            <a:r>
              <a:rPr lang="en-IN" altLang="en-US" dirty="0"/>
              <a:t>     these angles are noted and given as </a:t>
            </a:r>
          </a:p>
          <a:p>
            <a:pPr>
              <a:buClr>
                <a:schemeClr val="bg2"/>
              </a:buClr>
              <a:buSzPct val="125000"/>
            </a:pPr>
            <a:r>
              <a:rPr lang="en-IN" altLang="en-US" dirty="0"/>
              <a:t>     input for the servo.</a:t>
            </a:r>
          </a:p>
          <a:p>
            <a:pPr>
              <a:buClr>
                <a:schemeClr val="bg2"/>
              </a:buClr>
              <a:buSzPct val="125000"/>
            </a:pPr>
            <a:r>
              <a:rPr lang="en-IN" altLang="en-US" dirty="0"/>
              <a:t> </a:t>
            </a:r>
          </a:p>
          <a:p>
            <a:endParaRPr lang="en-IN" altLang="en-US" dirty="0"/>
          </a:p>
          <a:p>
            <a:endParaRPr lang="en-IN" altLang="en-US" dirty="0"/>
          </a:p>
        </p:txBody>
      </p:sp>
      <p:pic>
        <p:nvPicPr>
          <p:cNvPr id="5" name="Content Placeholder 4" descr="IMG20200607093602"/>
          <p:cNvPicPr>
            <a:picLocks noGrp="1" noChangeAspect="1"/>
          </p:cNvPicPr>
          <p:nvPr>
            <p:ph idx="10"/>
          </p:nvPr>
        </p:nvPicPr>
        <p:blipFill>
          <a:blip r:embed="rId2" cstate="print"/>
          <a:stretch>
            <a:fillRect/>
          </a:stretch>
        </p:blipFill>
        <p:spPr>
          <a:xfrm>
            <a:off x="4922869" y="2355726"/>
            <a:ext cx="3839473" cy="2589654"/>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0"/>
          </p:nvPr>
        </p:nvSpPr>
        <p:spPr>
          <a:xfrm>
            <a:off x="1259632" y="51471"/>
            <a:ext cx="7776864" cy="2808311"/>
          </a:xfrm>
        </p:spPr>
        <p:txBody>
          <a:bodyPr/>
          <a:lstStyle/>
          <a:p>
            <a:pPr marL="342900" indent="-342900">
              <a:buClr>
                <a:schemeClr val="bg2"/>
              </a:buClr>
              <a:buSzPct val="125000"/>
              <a:buFont typeface="Wingdings" panose="05000000000000000000" pitchFamily="2" charset="2"/>
              <a:buChar char="Ø"/>
            </a:pPr>
            <a:r>
              <a:rPr lang="en-IN" altLang="en-US" sz="2000" dirty="0">
                <a:sym typeface="+mn-ea"/>
              </a:rPr>
              <a:t>As we are not available with the servo motors and leg links   we have made a choice of iterative method.</a:t>
            </a:r>
          </a:p>
          <a:p>
            <a:pPr marL="342900" indent="-342900">
              <a:buClr>
                <a:schemeClr val="bg2"/>
              </a:buClr>
              <a:buSzPct val="125000"/>
              <a:buFont typeface="Wingdings" panose="05000000000000000000" pitchFamily="2" charset="2"/>
              <a:buChar char="Ø"/>
            </a:pPr>
            <a:r>
              <a:rPr lang="en-IN" altLang="en-US" sz="2000" dirty="0">
                <a:sym typeface="+mn-ea"/>
              </a:rPr>
              <a:t>The sequence of angles that are given as input for the servo motors resulting the motion of robot in forward as well as       backward direction are computed arbitrarily by an iterative    method  on paper and are verified in the </a:t>
            </a:r>
            <a:r>
              <a:rPr lang="en-IN" altLang="en-US" sz="2000" dirty="0" err="1">
                <a:sym typeface="+mn-ea"/>
              </a:rPr>
              <a:t>solidworks</a:t>
            </a:r>
            <a:r>
              <a:rPr lang="en-IN" altLang="en-US" sz="2000" dirty="0">
                <a:sym typeface="+mn-ea"/>
              </a:rPr>
              <a:t> and then we finalized the angles of servos while moving forward  and  backward.</a:t>
            </a:r>
          </a:p>
          <a:p>
            <a:pPr marL="342900" indent="-342900">
              <a:buClr>
                <a:schemeClr val="bg2"/>
              </a:buClr>
              <a:buSzPct val="125000"/>
              <a:buFont typeface="Wingdings" panose="05000000000000000000" pitchFamily="2" charset="2"/>
              <a:buChar char="Ø"/>
            </a:pPr>
            <a:r>
              <a:rPr lang="en-IN" altLang="en-US" sz="2000" dirty="0"/>
              <a:t>We decided angles such that, the centre of mass of the robot doesn’t deviate more than 3mm, so that it will not loose it’s    balance.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3723878"/>
            <a:ext cx="2389247" cy="1152127"/>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20850" y="1477010"/>
            <a:ext cx="7146925" cy="572135"/>
          </a:xfrm>
        </p:spPr>
        <p:txBody>
          <a:bodyPr/>
          <a:lstStyle/>
          <a:p>
            <a:pPr marL="355600" lvl="0" indent="-342900" algn="l" rtl="0">
              <a:lnSpc>
                <a:spcPct val="90000"/>
              </a:lnSpc>
              <a:spcBef>
                <a:spcPts val="1000"/>
              </a:spcBef>
              <a:spcAft>
                <a:spcPts val="0"/>
              </a:spcAft>
              <a:buClr>
                <a:srgbClr val="FFFFFF"/>
              </a:buClr>
              <a:buSzPct val="120000"/>
              <a:buFont typeface="Wingdings" panose="05000000000000000000" charset="0"/>
              <a:buChar char="Ø"/>
            </a:pPr>
            <a:r>
              <a:rPr lang="en-IN" altLang="ko-KR" sz="2000" dirty="0">
                <a:sym typeface="+mn-ea"/>
              </a:rPr>
              <a:t>After designing the model we have checked whether the robot is statically stable or not for various configurations.</a:t>
            </a:r>
            <a:endParaRPr lang="en-IN" altLang="ko-KR" sz="2000" dirty="0">
              <a:latin typeface="Arial" panose="020B0604020202020204" pitchFamily="34" charset="0"/>
              <a:cs typeface="Arial" panose="020B0604020202020204" pitchFamily="34" charset="0"/>
            </a:endParaRPr>
          </a:p>
          <a:p>
            <a:pPr marL="355600" lvl="0" indent="-342900" algn="l" rtl="0">
              <a:lnSpc>
                <a:spcPct val="90000"/>
              </a:lnSpc>
              <a:spcBef>
                <a:spcPts val="1000"/>
              </a:spcBef>
              <a:spcAft>
                <a:spcPts val="0"/>
              </a:spcAft>
              <a:buClr>
                <a:srgbClr val="FFFFFF"/>
              </a:buClr>
              <a:buSzPct val="120000"/>
              <a:buFont typeface="Wingdings" panose="05000000000000000000" charset="0"/>
              <a:buChar char="Ø"/>
            </a:pPr>
            <a:r>
              <a:rPr lang="en-IN" altLang="ko-KR" sz="2000" dirty="0">
                <a:sym typeface="+mn-ea"/>
              </a:rPr>
              <a:t>And after getting the projection of center of mass under the polygon defined by the other vertices we have proceeded further and this is verified in solid works (self check)</a:t>
            </a:r>
            <a:r>
              <a:rPr lang="en-IN" altLang="ko-KR" sz="2000" dirty="0">
                <a:latin typeface="Arial" panose="020B0604020202020204" pitchFamily="34" charset="0"/>
                <a:cs typeface="Arial" panose="020B0604020202020204" pitchFamily="34" charset="0"/>
              </a:rPr>
              <a:t>.</a:t>
            </a:r>
          </a:p>
          <a:p>
            <a:pPr marL="355600" lvl="0" indent="-342900" algn="l" rtl="0">
              <a:lnSpc>
                <a:spcPct val="90000"/>
              </a:lnSpc>
              <a:spcBef>
                <a:spcPts val="1000"/>
              </a:spcBef>
              <a:spcAft>
                <a:spcPts val="0"/>
              </a:spcAft>
              <a:buClr>
                <a:srgbClr val="FFFFFF"/>
              </a:buClr>
              <a:buSzPct val="120000"/>
              <a:buFont typeface="Wingdings" panose="05000000000000000000" charset="0"/>
              <a:buChar char="Ø"/>
            </a:pPr>
            <a:r>
              <a:rPr lang="en-IN" altLang="en-US" sz="2000" dirty="0"/>
              <a:t>A</a:t>
            </a:r>
            <a:r>
              <a:rPr lang="en-US" sz="2000" dirty="0" err="1"/>
              <a:t>fter</a:t>
            </a:r>
            <a:r>
              <a:rPr lang="en-US" sz="2000" dirty="0"/>
              <a:t> getting valid support patterns by the feet under quadrupled walking we have added </a:t>
            </a:r>
            <a:r>
              <a:rPr lang="en-IN" altLang="en-US" sz="2000" dirty="0"/>
              <a:t>the corresponding angles</a:t>
            </a:r>
            <a:r>
              <a:rPr lang="en-US" sz="2000" dirty="0"/>
              <a:t> into the </a:t>
            </a:r>
            <a:r>
              <a:rPr lang="en-US" sz="2000" dirty="0" err="1"/>
              <a:t>Arduino</a:t>
            </a:r>
            <a:r>
              <a:rPr lang="en-US" sz="2000" dirty="0"/>
              <a:t> code</a:t>
            </a:r>
            <a:r>
              <a:rPr lang="en-IN" altLang="en-US" sz="2000" dirty="0"/>
              <a:t>.</a:t>
            </a:r>
            <a:r>
              <a:rPr lang="en-US" sz="2000" dirty="0"/>
              <a:t> </a:t>
            </a:r>
          </a:p>
          <a:p>
            <a:pPr marL="355600" lvl="0" indent="-342900" algn="l" rtl="0">
              <a:lnSpc>
                <a:spcPct val="90000"/>
              </a:lnSpc>
              <a:spcBef>
                <a:spcPts val="1000"/>
              </a:spcBef>
              <a:spcAft>
                <a:spcPts val="0"/>
              </a:spcAft>
              <a:buClr>
                <a:srgbClr val="FFFFFF"/>
              </a:buClr>
              <a:buSzPct val="120000"/>
              <a:buFont typeface="Wingdings" panose="05000000000000000000" charset="0"/>
              <a:buChar char="Ø"/>
            </a:pPr>
            <a:r>
              <a:rPr lang="en-IN" altLang="en-US" sz="2000" dirty="0"/>
              <a:t>After obtaining </a:t>
            </a:r>
            <a:r>
              <a:rPr lang="en-IN" altLang="en-US" sz="2000" dirty="0" err="1"/>
              <a:t>center</a:t>
            </a:r>
            <a:r>
              <a:rPr lang="en-IN" altLang="en-US" sz="2000" dirty="0"/>
              <a:t> of mass within the polygon (grey  area) the joint angles are fixed.</a:t>
            </a:r>
          </a:p>
        </p:txBody>
      </p:sp>
      <p:pic>
        <p:nvPicPr>
          <p:cNvPr id="5" name="Content Placeholder 4" descr="static_stability"/>
          <p:cNvPicPr>
            <a:picLocks noGrp="1" noChangeAspect="1"/>
          </p:cNvPicPr>
          <p:nvPr>
            <p:ph idx="10"/>
          </p:nvPr>
        </p:nvPicPr>
        <p:blipFill>
          <a:blip r:embed="rId2" cstate="print"/>
          <a:stretch>
            <a:fillRect/>
          </a:stretch>
        </p:blipFill>
        <p:spPr>
          <a:xfrm>
            <a:off x="3055620" y="3569335"/>
            <a:ext cx="6064250" cy="15328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1437005" y="121920"/>
            <a:ext cx="7706360" cy="5114290"/>
          </a:xfrm>
        </p:spPr>
        <p:txBody>
          <a:bodyPr/>
          <a:lstStyle/>
          <a:p>
            <a:pPr marL="355600" lvl="0" indent="-342900" algn="l" rtl="0">
              <a:lnSpc>
                <a:spcPct val="90000"/>
              </a:lnSpc>
              <a:spcBef>
                <a:spcPts val="1000"/>
              </a:spcBef>
              <a:spcAft>
                <a:spcPts val="0"/>
              </a:spcAft>
              <a:buClr>
                <a:srgbClr val="FFFFFF"/>
              </a:buClr>
              <a:buSzPct val="120000"/>
              <a:buFont typeface="Wingdings" panose="05000000000000000000" charset="0"/>
              <a:buChar char="Ø"/>
            </a:pPr>
            <a:r>
              <a:rPr lang="en-IN" altLang="ko-KR" sz="2000" dirty="0">
                <a:latin typeface="Arial" panose="020B0604020202020204" pitchFamily="34" charset="0"/>
                <a:cs typeface="Arial" panose="020B0604020202020204" pitchFamily="34" charset="0"/>
              </a:rPr>
              <a:t>We have decided to use MG-90S servo motor which meets  our requirments better.</a:t>
            </a:r>
          </a:p>
          <a:p>
            <a:pPr marL="355600" lvl="0" indent="-342900" algn="l" rtl="0">
              <a:lnSpc>
                <a:spcPct val="90000"/>
              </a:lnSpc>
              <a:spcBef>
                <a:spcPts val="1000"/>
              </a:spcBef>
              <a:spcAft>
                <a:spcPts val="0"/>
              </a:spcAft>
              <a:buClr>
                <a:srgbClr val="FFFFFF"/>
              </a:buClr>
              <a:buSzPct val="120000"/>
              <a:buFont typeface="Wingdings" panose="05000000000000000000" charset="0"/>
              <a:buChar char="Ø"/>
            </a:pPr>
            <a:r>
              <a:rPr lang="en-IN" altLang="ko-KR" sz="2000" dirty="0">
                <a:latin typeface="Arial" panose="020B0604020202020204" pitchFamily="34" charset="0"/>
                <a:cs typeface="Arial" panose="020B0604020202020204" pitchFamily="34" charset="0"/>
              </a:rPr>
              <a:t>Technical Specifications:</a:t>
            </a:r>
          </a:p>
          <a:p>
            <a:pPr marL="12700" lvl="0" indent="0" algn="l" rtl="0">
              <a:lnSpc>
                <a:spcPct val="90000"/>
              </a:lnSpc>
              <a:spcBef>
                <a:spcPts val="1000"/>
              </a:spcBef>
              <a:spcAft>
                <a:spcPts val="0"/>
              </a:spcAft>
              <a:buClr>
                <a:schemeClr val="dk1"/>
              </a:buClr>
              <a:buSzPts val="3000"/>
              <a:buNone/>
            </a:pPr>
            <a:r>
              <a:rPr lang="en-IN" altLang="ko-KR" sz="2000" dirty="0">
                <a:latin typeface="Arial" panose="020B0604020202020204" pitchFamily="34" charset="0"/>
                <a:cs typeface="Arial" panose="020B0604020202020204" pitchFamily="34" charset="0"/>
              </a:rPr>
              <a:t>     Operating Voltage: 4.8V to 6V (Typically 5V)</a:t>
            </a:r>
          </a:p>
          <a:p>
            <a:pPr marL="12700" lvl="0" indent="0" algn="l" rtl="0">
              <a:lnSpc>
                <a:spcPct val="90000"/>
              </a:lnSpc>
              <a:spcBef>
                <a:spcPts val="1000"/>
              </a:spcBef>
              <a:spcAft>
                <a:spcPts val="0"/>
              </a:spcAft>
              <a:buClr>
                <a:schemeClr val="dk1"/>
              </a:buClr>
              <a:buSzPts val="3000"/>
              <a:buNone/>
            </a:pPr>
            <a:r>
              <a:rPr lang="en-IN" altLang="ko-KR" sz="2000" dirty="0">
                <a:latin typeface="Arial" panose="020B0604020202020204" pitchFamily="34" charset="0"/>
                <a:cs typeface="Arial" panose="020B0604020202020204" pitchFamily="34" charset="0"/>
              </a:rPr>
              <a:t>     Stall Torque: 1.8 kg/cm (4.8V)</a:t>
            </a:r>
          </a:p>
          <a:p>
            <a:pPr marL="12700" lvl="0" indent="0" algn="l" rtl="0">
              <a:lnSpc>
                <a:spcPct val="90000"/>
              </a:lnSpc>
              <a:spcBef>
                <a:spcPts val="1000"/>
              </a:spcBef>
              <a:spcAft>
                <a:spcPts val="0"/>
              </a:spcAft>
              <a:buClr>
                <a:schemeClr val="dk1"/>
              </a:buClr>
              <a:buSzPts val="3000"/>
              <a:buNone/>
            </a:pPr>
            <a:r>
              <a:rPr lang="en-IN" altLang="ko-KR" sz="2000" dirty="0">
                <a:latin typeface="Arial" panose="020B0604020202020204" pitchFamily="34" charset="0"/>
                <a:cs typeface="Arial" panose="020B0604020202020204" pitchFamily="34" charset="0"/>
              </a:rPr>
              <a:t>     Max Stall Torque: 2.2 kg/cm (6V)</a:t>
            </a:r>
          </a:p>
          <a:p>
            <a:pPr marL="12700" lvl="0" indent="0" algn="l" rtl="0">
              <a:lnSpc>
                <a:spcPct val="90000"/>
              </a:lnSpc>
              <a:spcBef>
                <a:spcPts val="1000"/>
              </a:spcBef>
              <a:spcAft>
                <a:spcPts val="0"/>
              </a:spcAft>
              <a:buClr>
                <a:schemeClr val="dk1"/>
              </a:buClr>
              <a:buSzPts val="3000"/>
              <a:buNone/>
            </a:pPr>
            <a:r>
              <a:rPr lang="en-IN" altLang="ko-KR" sz="2000" dirty="0">
                <a:latin typeface="Arial" panose="020B0604020202020204" pitchFamily="34" charset="0"/>
                <a:cs typeface="Arial" panose="020B0604020202020204" pitchFamily="34" charset="0"/>
              </a:rPr>
              <a:t>     Operating speed is 0.1s/60° (4.8V)</a:t>
            </a:r>
          </a:p>
          <a:p>
            <a:pPr marL="12700" lvl="0" indent="0" algn="l" rtl="0">
              <a:lnSpc>
                <a:spcPct val="90000"/>
              </a:lnSpc>
              <a:spcBef>
                <a:spcPts val="1000"/>
              </a:spcBef>
              <a:spcAft>
                <a:spcPts val="0"/>
              </a:spcAft>
              <a:buClr>
                <a:schemeClr val="dk1"/>
              </a:buClr>
              <a:buSzPts val="3000"/>
              <a:buNone/>
            </a:pPr>
            <a:r>
              <a:rPr lang="en-IN" altLang="ko-KR" sz="2000" dirty="0">
                <a:latin typeface="Arial" panose="020B0604020202020204" pitchFamily="34" charset="0"/>
                <a:cs typeface="Arial" panose="020B0604020202020204" pitchFamily="34" charset="0"/>
              </a:rPr>
              <a:t>     Gear Type: Metal</a:t>
            </a:r>
          </a:p>
          <a:p>
            <a:pPr marL="12700" lvl="0" indent="0" algn="l" rtl="0">
              <a:lnSpc>
                <a:spcPct val="90000"/>
              </a:lnSpc>
              <a:spcBef>
                <a:spcPts val="1000"/>
              </a:spcBef>
              <a:spcAft>
                <a:spcPts val="0"/>
              </a:spcAft>
              <a:buClr>
                <a:schemeClr val="dk1"/>
              </a:buClr>
              <a:buSzPts val="3000"/>
              <a:buNone/>
            </a:pPr>
            <a:r>
              <a:rPr lang="en-IN" altLang="ko-KR" sz="2000" dirty="0">
                <a:latin typeface="Arial" panose="020B0604020202020204" pitchFamily="34" charset="0"/>
                <a:cs typeface="Arial" panose="020B0604020202020204" pitchFamily="34" charset="0"/>
              </a:rPr>
              <a:t>     Rotation : 0°-180°</a:t>
            </a:r>
          </a:p>
          <a:p>
            <a:pPr marL="12700" lvl="0" indent="0" algn="l" rtl="0">
              <a:lnSpc>
                <a:spcPct val="90000"/>
              </a:lnSpc>
              <a:spcBef>
                <a:spcPts val="1000"/>
              </a:spcBef>
              <a:spcAft>
                <a:spcPts val="0"/>
              </a:spcAft>
              <a:buClr>
                <a:schemeClr val="dk1"/>
              </a:buClr>
              <a:buSzPts val="3000"/>
              <a:buNone/>
            </a:pPr>
            <a:r>
              <a:rPr lang="en-IN" altLang="ko-KR" sz="2000" dirty="0">
                <a:latin typeface="Arial" panose="020B0604020202020204" pitchFamily="34" charset="0"/>
                <a:cs typeface="Arial" panose="020B0604020202020204" pitchFamily="34" charset="0"/>
              </a:rPr>
              <a:t>     Weight of motor : 13.4gm</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763688" y="267494"/>
            <a:ext cx="5743717" cy="2462213"/>
          </a:xfrm>
          <a:prstGeom prst="rect">
            <a:avLst/>
          </a:prstGeom>
          <a:noFill/>
        </p:spPr>
        <p:txBody>
          <a:bodyPr wrap="square" rtlCol="0">
            <a:spAutoFit/>
          </a:bodyPr>
          <a:lstStyle/>
          <a:p>
            <a:pPr>
              <a:buFont typeface="Wingdings" panose="05000000000000000000" pitchFamily="2" charset="2"/>
              <a:buChar char="q"/>
            </a:pPr>
            <a:r>
              <a:rPr lang="en-IN" sz="2800" b="1" dirty="0">
                <a:solidFill>
                  <a:schemeClr val="accent6"/>
                </a:solidFill>
                <a:latin typeface="Cambria" panose="02040503050406030204" pitchFamily="18" charset="0"/>
                <a:ea typeface="Cambria" panose="02040503050406030204" pitchFamily="18" charset="0"/>
              </a:rPr>
              <a:t> Components Required</a:t>
            </a:r>
          </a:p>
          <a:p>
            <a:pPr>
              <a:buFont typeface="Wingdings" panose="05000000000000000000" pitchFamily="2" charset="2"/>
              <a:buChar char="q"/>
            </a:pPr>
            <a:endParaRPr lang="en-US" b="1" dirty="0">
              <a:solidFill>
                <a:schemeClr val="accent6"/>
              </a:solidFill>
              <a:latin typeface="Cambria" panose="02040503050406030204" pitchFamily="18" charset="0"/>
              <a:ea typeface="Cambria" panose="02040503050406030204" pitchFamily="18" charset="0"/>
            </a:endParaRPr>
          </a:p>
          <a:p>
            <a:pPr>
              <a:buFont typeface="Wingdings" panose="05000000000000000000" pitchFamily="2" charset="2"/>
              <a:buChar char="Ø"/>
            </a:pPr>
            <a:r>
              <a:rPr lang="en-IN" dirty="0">
                <a:solidFill>
                  <a:schemeClr val="accent6">
                    <a:lumMod val="20000"/>
                    <a:lumOff val="80000"/>
                  </a:schemeClr>
                </a:solidFill>
                <a:ea typeface="Cambria" panose="02040503050406030204" pitchFamily="18" charset="0"/>
              </a:rPr>
              <a:t>Arduino nano</a:t>
            </a:r>
          </a:p>
          <a:p>
            <a:pPr>
              <a:buFont typeface="Wingdings" panose="05000000000000000000" pitchFamily="2" charset="2"/>
              <a:buChar char="Ø"/>
            </a:pPr>
            <a:r>
              <a:rPr lang="en-IN" dirty="0">
                <a:solidFill>
                  <a:schemeClr val="accent6">
                    <a:lumMod val="20000"/>
                    <a:lumOff val="80000"/>
                  </a:schemeClr>
                </a:solidFill>
                <a:ea typeface="Cambria" panose="02040503050406030204" pitchFamily="18" charset="0"/>
              </a:rPr>
              <a:t>HC-05 Bluetooth module</a:t>
            </a:r>
          </a:p>
          <a:p>
            <a:pPr>
              <a:buFont typeface="Wingdings" panose="05000000000000000000" pitchFamily="2" charset="2"/>
              <a:buChar char="Ø"/>
            </a:pPr>
            <a:r>
              <a:rPr lang="en-IN" dirty="0">
                <a:solidFill>
                  <a:schemeClr val="accent6">
                    <a:lumMod val="20000"/>
                    <a:lumOff val="80000"/>
                  </a:schemeClr>
                </a:solidFill>
                <a:ea typeface="Cambria" panose="02040503050406030204" pitchFamily="18" charset="0"/>
              </a:rPr>
              <a:t>MG90S Servo</a:t>
            </a:r>
          </a:p>
          <a:p>
            <a:pPr>
              <a:buFont typeface="Wingdings" panose="05000000000000000000" pitchFamily="2" charset="2"/>
              <a:buChar char="Ø"/>
            </a:pPr>
            <a:r>
              <a:rPr lang="en-IN" dirty="0">
                <a:solidFill>
                  <a:schemeClr val="accent6">
                    <a:lumMod val="20000"/>
                    <a:lumOff val="80000"/>
                  </a:schemeClr>
                </a:solidFill>
                <a:ea typeface="Cambria" panose="02040503050406030204" pitchFamily="18" charset="0"/>
              </a:rPr>
              <a:t>PCB board</a:t>
            </a:r>
          </a:p>
          <a:p>
            <a:pPr>
              <a:buFont typeface="Wingdings" panose="05000000000000000000" pitchFamily="2" charset="2"/>
              <a:buChar char="Ø"/>
            </a:pPr>
            <a:r>
              <a:rPr lang="en-IN" dirty="0">
                <a:solidFill>
                  <a:schemeClr val="accent6">
                    <a:lumMod val="20000"/>
                    <a:lumOff val="80000"/>
                  </a:schemeClr>
                </a:solidFill>
                <a:ea typeface="Cambria" panose="02040503050406030204" pitchFamily="18" charset="0"/>
              </a:rPr>
              <a:t>SMPS</a:t>
            </a:r>
          </a:p>
          <a:p>
            <a:endParaRPr lang="en-US" dirty="0"/>
          </a:p>
        </p:txBody>
      </p:sp>
      <p:sp>
        <p:nvSpPr>
          <p:cNvPr id="16" name="TextBox 15"/>
          <p:cNvSpPr txBox="1"/>
          <p:nvPr/>
        </p:nvSpPr>
        <p:spPr>
          <a:xfrm>
            <a:off x="1679575" y="2521585"/>
            <a:ext cx="6939915" cy="2738120"/>
          </a:xfrm>
          <a:prstGeom prst="rect">
            <a:avLst/>
          </a:prstGeom>
          <a:noFill/>
        </p:spPr>
        <p:txBody>
          <a:bodyPr wrap="square" rtlCol="0">
            <a:spAutoFit/>
          </a:bodyPr>
          <a:lstStyle/>
          <a:p>
            <a:pPr indent="0">
              <a:buSzPct val="120000"/>
              <a:buFont typeface="Wingdings" panose="05000000000000000000" pitchFamily="2" charset="2"/>
              <a:buChar char="q"/>
            </a:pPr>
            <a:r>
              <a:rPr lang="en-IN" sz="2400" b="1" dirty="0">
                <a:solidFill>
                  <a:schemeClr val="accent6"/>
                </a:solidFill>
                <a:latin typeface="Cambria" panose="02040503050406030204" pitchFamily="18" charset="0"/>
                <a:ea typeface="Cambria" panose="02040503050406030204" pitchFamily="18" charset="0"/>
              </a:rPr>
              <a:t>Technologies used to make virtual simulation</a:t>
            </a:r>
            <a:endParaRPr lang="en-IN" sz="2000" b="1" dirty="0">
              <a:solidFill>
                <a:schemeClr val="accent6"/>
              </a:solidFill>
              <a:latin typeface="Cambria" panose="02040503050406030204" pitchFamily="18" charset="0"/>
              <a:ea typeface="Cambria" panose="02040503050406030204" pitchFamily="18" charset="0"/>
            </a:endParaRPr>
          </a:p>
          <a:p>
            <a:pPr indent="0">
              <a:buSzPct val="150000"/>
              <a:buFont typeface="Wingdings" panose="05000000000000000000" pitchFamily="2" charset="2"/>
              <a:buNone/>
            </a:pPr>
            <a:endParaRPr lang="en-IN" sz="2000" b="1" dirty="0">
              <a:solidFill>
                <a:schemeClr val="accent6"/>
              </a:solidFill>
              <a:latin typeface="Cambria" panose="02040503050406030204" pitchFamily="18" charset="0"/>
              <a:ea typeface="Cambria" panose="02040503050406030204" pitchFamily="18" charset="0"/>
            </a:endParaRPr>
          </a:p>
          <a:p>
            <a:pPr>
              <a:buFont typeface="Wingdings" panose="05000000000000000000" pitchFamily="2" charset="2"/>
              <a:buChar char="Ø"/>
            </a:pPr>
            <a:r>
              <a:rPr lang="en-IN" dirty="0">
                <a:solidFill>
                  <a:schemeClr val="accent6">
                    <a:lumMod val="20000"/>
                    <a:lumOff val="80000"/>
                  </a:schemeClr>
                </a:solidFill>
                <a:ea typeface="Cambria" panose="02040503050406030204" pitchFamily="18" charset="0"/>
              </a:rPr>
              <a:t>Proteus</a:t>
            </a:r>
          </a:p>
          <a:p>
            <a:pPr>
              <a:buFont typeface="Wingdings" panose="05000000000000000000" pitchFamily="2" charset="2"/>
              <a:buChar char="Ø"/>
            </a:pPr>
            <a:r>
              <a:rPr lang="en-IN" dirty="0">
                <a:solidFill>
                  <a:schemeClr val="accent6">
                    <a:lumMod val="20000"/>
                    <a:lumOff val="80000"/>
                  </a:schemeClr>
                </a:solidFill>
                <a:ea typeface="Cambria" panose="02040503050406030204" pitchFamily="18" charset="0"/>
              </a:rPr>
              <a:t>Solid Works</a:t>
            </a:r>
          </a:p>
          <a:p>
            <a:pPr>
              <a:buFont typeface="Wingdings" panose="05000000000000000000" pitchFamily="2" charset="2"/>
              <a:buChar char="Ø"/>
            </a:pPr>
            <a:r>
              <a:rPr lang="en-IN" dirty="0">
                <a:solidFill>
                  <a:schemeClr val="accent6">
                    <a:lumMod val="20000"/>
                    <a:lumOff val="80000"/>
                  </a:schemeClr>
                </a:solidFill>
                <a:ea typeface="Cambria" panose="02040503050406030204" pitchFamily="18" charset="0"/>
              </a:rPr>
              <a:t>Arduino IDE</a:t>
            </a:r>
          </a:p>
          <a:p>
            <a:pPr>
              <a:buFont typeface="Wingdings" panose="05000000000000000000" pitchFamily="2" charset="2"/>
              <a:buChar char="Ø"/>
            </a:pPr>
            <a:r>
              <a:rPr lang="en-IN" dirty="0">
                <a:solidFill>
                  <a:schemeClr val="accent6">
                    <a:lumMod val="20000"/>
                    <a:lumOff val="80000"/>
                  </a:schemeClr>
                </a:solidFill>
                <a:ea typeface="Cambria" panose="02040503050406030204" pitchFamily="18" charset="0"/>
              </a:rPr>
              <a:t>MIT App Inventor 2</a:t>
            </a:r>
            <a:endParaRPr lang="en-IN" sz="2000" dirty="0">
              <a:solidFill>
                <a:schemeClr val="accent6">
                  <a:lumMod val="20000"/>
                  <a:lumOff val="80000"/>
                </a:schemeClr>
              </a:solidFill>
              <a:ea typeface="Cambria" panose="02040503050406030204" pitchFamily="18" charset="0"/>
            </a:endParaRPr>
          </a:p>
          <a:p>
            <a:pPr>
              <a:buFont typeface="Wingdings" panose="05000000000000000000" pitchFamily="2" charset="2"/>
              <a:buChar char="Ø"/>
            </a:pPr>
            <a:endParaRPr lang="en-IN" sz="2000" dirty="0">
              <a:solidFill>
                <a:schemeClr val="accent3">
                  <a:lumMod val="40000"/>
                  <a:lumOff val="60000"/>
                </a:schemeClr>
              </a:solidFill>
              <a:ea typeface="Cambria" panose="02040503050406030204" pitchFamily="18" charset="0"/>
            </a:endParaRPr>
          </a:p>
          <a:p>
            <a:endParaRPr lang="en-IN" dirty="0">
              <a:solidFill>
                <a:schemeClr val="accent3">
                  <a:lumMod val="40000"/>
                  <a:lumOff val="60000"/>
                </a:schemeClr>
              </a:solidFill>
              <a:latin typeface="Cambria" panose="02040503050406030204" pitchFamily="18" charset="0"/>
              <a:ea typeface="Cambria" panose="02040503050406030204" pitchFamily="18" charset="0"/>
            </a:endParaRPr>
          </a:p>
          <a:p>
            <a:endParaRPr lang="en-US" dirty="0">
              <a:solidFill>
                <a:schemeClr val="accent3">
                  <a:lumMod val="40000"/>
                  <a:lumOff val="60000"/>
                </a:schemeClr>
              </a:solidFill>
              <a:latin typeface="Cambria" panose="02040503050406030204" pitchFamily="18" charset="0"/>
              <a:ea typeface="Cambria" panose="02040503050406030204" pitchFamily="18"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96240" y="443230"/>
            <a:ext cx="8496935" cy="2978150"/>
          </a:xfrm>
        </p:spPr>
        <p:txBody>
          <a:bodyPr/>
          <a:lstStyle/>
          <a:p>
            <a:pPr marL="285750" indent="-285750">
              <a:buFont typeface="Wingdings" panose="05000000000000000000" charset="0"/>
              <a:buChar char="Ø"/>
            </a:pPr>
            <a:r>
              <a:rPr lang="en-US" sz="2400" dirty="0" err="1">
                <a:effectLst>
                  <a:outerShdw blurRad="38100" dist="19050" dir="2700000" algn="tl" rotWithShape="0">
                    <a:schemeClr val="dk1">
                      <a:alpha val="40000"/>
                    </a:schemeClr>
                  </a:outerShdw>
                </a:effectLst>
                <a:sym typeface="+mn-ea"/>
              </a:rPr>
              <a:t>Arduino</a:t>
            </a:r>
            <a:r>
              <a:rPr lang="en-US" sz="2400" dirty="0">
                <a:effectLst>
                  <a:outerShdw blurRad="38100" dist="19050" dir="2700000" algn="tl" rotWithShape="0">
                    <a:schemeClr val="dk1">
                      <a:alpha val="40000"/>
                    </a:schemeClr>
                  </a:outerShdw>
                </a:effectLst>
                <a:sym typeface="+mn-ea"/>
              </a:rPr>
              <a:t> boards are widely used in robotics, embedded       systems, and electronic projects where automation is an    essential part of the system</a:t>
            </a:r>
            <a:r>
              <a:rPr lang="en-AU" altLang="en-US" sz="2400" dirty="0">
                <a:effectLst>
                  <a:outerShdw blurRad="38100" dist="19050" dir="2700000" algn="tl" rotWithShape="0">
                    <a:schemeClr val="dk1">
                      <a:alpha val="40000"/>
                    </a:schemeClr>
                  </a:outerShdw>
                </a:effectLst>
                <a:sym typeface="+mn-ea"/>
              </a:rPr>
              <a:t>.</a:t>
            </a:r>
          </a:p>
          <a:p>
            <a:pPr marL="285750" indent="-285750">
              <a:buFont typeface="Wingdings" panose="05000000000000000000" charset="0"/>
              <a:buChar char="Ø"/>
            </a:pPr>
            <a:endParaRPr lang="en-AU" altLang="en-US" dirty="0">
              <a:effectLst>
                <a:outerShdw blurRad="38100" dist="19050" dir="2700000" algn="tl" rotWithShape="0">
                  <a:schemeClr val="dk1">
                    <a:alpha val="40000"/>
                  </a:schemeClr>
                </a:outerShdw>
              </a:effectLst>
              <a:sym typeface="+mn-ea"/>
            </a:endParaRPr>
          </a:p>
          <a:p>
            <a:pPr marL="285750" indent="-285750">
              <a:buFont typeface="Wingdings" panose="05000000000000000000" charset="0"/>
              <a:buChar char="Ø"/>
            </a:pPr>
            <a:endParaRPr lang="ko-KR" alt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0" y="0"/>
            <a:ext cx="9144000" cy="614045"/>
          </a:xfrm>
        </p:spPr>
        <p:txBody>
          <a:bodyPr/>
          <a:lstStyle/>
          <a:p>
            <a:pPr marL="571500" indent="-571500">
              <a:buFont typeface="Wingdings" panose="05000000000000000000" charset="0"/>
              <a:buChar char="q"/>
            </a:pPr>
            <a:r>
              <a:rPr lang="en-US" dirty="0">
                <a:solidFill>
                  <a:schemeClr val="accent6"/>
                </a:solidFill>
                <a:effectLst>
                  <a:outerShdw blurRad="38100" dist="19050" dir="2700000" algn="tl" rotWithShape="0">
                    <a:schemeClr val="dk1">
                      <a:alpha val="40000"/>
                    </a:schemeClr>
                  </a:outerShdw>
                </a:effectLst>
              </a:rPr>
              <a:t> </a:t>
            </a:r>
            <a:r>
              <a:rPr lang="en-AU" altLang="en-US" dirty="0">
                <a:solidFill>
                  <a:schemeClr val="accent6"/>
                </a:solidFill>
                <a:effectLst>
                  <a:outerShdw blurRad="38100" dist="19050" dir="2700000" algn="tl" rotWithShape="0">
                    <a:schemeClr val="dk1">
                      <a:alpha val="40000"/>
                    </a:schemeClr>
                  </a:outerShdw>
                </a:effectLst>
                <a:sym typeface="+mn-ea"/>
              </a:rPr>
              <a:t>ARDUINO  NANO</a:t>
            </a:r>
          </a:p>
        </p:txBody>
      </p:sp>
      <p:pic>
        <p:nvPicPr>
          <p:cNvPr id="7" name="Content Placeholder 5" descr="arduino nano"/>
          <p:cNvPicPr>
            <a:picLocks noGrp="1" noChangeAspect="1"/>
          </p:cNvPicPr>
          <p:nvPr>
            <p:ph idx="10"/>
          </p:nvPr>
        </p:nvPicPr>
        <p:blipFill>
          <a:blip r:embed="rId2" cstate="print"/>
          <a:stretch>
            <a:fillRect/>
          </a:stretch>
        </p:blipFill>
        <p:spPr>
          <a:xfrm>
            <a:off x="2733040" y="2337435"/>
            <a:ext cx="3822700" cy="2749550"/>
          </a:xfrm>
          <a:prstGeom prst="rect">
            <a:avLst/>
          </a:prstGeom>
          <a:noFill/>
          <a:ln w="9525">
            <a:noFill/>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1412875" y="498475"/>
            <a:ext cx="7489825" cy="4161790"/>
          </a:xfrm>
        </p:spPr>
        <p:txBody>
          <a:bodyPr/>
          <a:lstStyle/>
          <a:p>
            <a:pPr marL="285750" indent="-285750">
              <a:buFont typeface="Wingdings" panose="05000000000000000000" charset="0"/>
              <a:buChar char="Ø"/>
            </a:pPr>
            <a:endParaRPr lang="en-US" sz="2400" dirty="0">
              <a:solidFill>
                <a:schemeClr val="bg1"/>
              </a:solidFill>
              <a:effectLst>
                <a:outerShdw blurRad="38100" dist="19050" dir="2700000" algn="tl" rotWithShape="0">
                  <a:schemeClr val="dk1">
                    <a:alpha val="40000"/>
                  </a:schemeClr>
                </a:outerShdw>
              </a:effectLst>
              <a:sym typeface="+mn-ea"/>
            </a:endParaRPr>
          </a:p>
          <a:p>
            <a:pPr marL="285750" indent="-285750">
              <a:buFont typeface="Wingdings" panose="05000000000000000000" charset="0"/>
              <a:buChar char="Ø"/>
            </a:pPr>
            <a:r>
              <a:rPr lang="en-US" sz="2400" dirty="0" err="1">
                <a:effectLst>
                  <a:outerShdw blurRad="38100" dist="19050" dir="2700000" algn="tl" rotWithShape="0">
                    <a:schemeClr val="dk1">
                      <a:alpha val="40000"/>
                    </a:schemeClr>
                  </a:outerShdw>
                </a:effectLst>
                <a:sym typeface="+mn-ea"/>
              </a:rPr>
              <a:t>Arduino</a:t>
            </a:r>
            <a:r>
              <a:rPr lang="en-US" sz="2400" dirty="0">
                <a:effectLst>
                  <a:outerShdw blurRad="38100" dist="19050" dir="2700000" algn="tl" rotWithShape="0">
                    <a:schemeClr val="dk1">
                      <a:alpha val="40000"/>
                    </a:schemeClr>
                  </a:outerShdw>
                </a:effectLst>
                <a:sym typeface="+mn-ea"/>
              </a:rPr>
              <a:t> </a:t>
            </a:r>
            <a:r>
              <a:rPr lang="en-US" sz="2400" dirty="0" err="1">
                <a:effectLst>
                  <a:outerShdw blurRad="38100" dist="19050" dir="2700000" algn="tl" rotWithShape="0">
                    <a:schemeClr val="dk1">
                      <a:alpha val="40000"/>
                    </a:schemeClr>
                  </a:outerShdw>
                </a:effectLst>
                <a:sym typeface="+mn-ea"/>
              </a:rPr>
              <a:t>Nano</a:t>
            </a:r>
            <a:r>
              <a:rPr lang="en-US" sz="2400" dirty="0">
                <a:effectLst>
                  <a:outerShdw blurRad="38100" dist="19050" dir="2700000" algn="tl" rotWithShape="0">
                    <a:schemeClr val="dk1">
                      <a:alpha val="40000"/>
                    </a:schemeClr>
                  </a:outerShdw>
                </a:effectLst>
                <a:sym typeface="+mn-ea"/>
              </a:rPr>
              <a:t> is a small, compatible, flexible and breadboard friendly Microcontroller board, </a:t>
            </a:r>
          </a:p>
          <a:p>
            <a:pPr>
              <a:buFont typeface="Wingdings" panose="05000000000000000000" charset="0"/>
            </a:pPr>
            <a:r>
              <a:rPr lang="en-US" sz="2400" dirty="0">
                <a:effectLst>
                  <a:outerShdw blurRad="38100" dist="19050" dir="2700000" algn="tl" rotWithShape="0">
                    <a:schemeClr val="dk1">
                      <a:alpha val="40000"/>
                    </a:schemeClr>
                  </a:outerShdw>
                </a:effectLst>
                <a:sym typeface="+mn-ea"/>
              </a:rPr>
              <a:t>   developed by Arduino.cc, based on ATmega328p</a:t>
            </a:r>
            <a:r>
              <a:rPr lang="en-AU" altLang="en-US" sz="2400" dirty="0">
                <a:effectLst>
                  <a:outerShdw blurRad="38100" dist="19050" dir="2700000" algn="tl" rotWithShape="0">
                    <a:schemeClr val="dk1">
                      <a:alpha val="40000"/>
                    </a:schemeClr>
                  </a:outerShdw>
                </a:effectLst>
                <a:sym typeface="+mn-ea"/>
              </a:rPr>
              <a:t>.</a:t>
            </a:r>
            <a:r>
              <a:rPr lang="en-US" sz="2400" dirty="0">
                <a:effectLst>
                  <a:outerShdw blurRad="38100" dist="19050" dir="2700000" algn="tl" rotWithShape="0">
                    <a:schemeClr val="dk1">
                      <a:alpha val="40000"/>
                    </a:schemeClr>
                  </a:outerShdw>
                </a:effectLst>
                <a:sym typeface="+mn-ea"/>
              </a:rPr>
              <a:t>    </a:t>
            </a:r>
          </a:p>
          <a:p>
            <a:pPr>
              <a:buFont typeface="Wingdings" panose="05000000000000000000" charset="0"/>
            </a:pPr>
            <a:endParaRPr lang="en-US" sz="2400" dirty="0">
              <a:effectLst>
                <a:outerShdw blurRad="38100" dist="19050" dir="2700000" algn="tl" rotWithShape="0">
                  <a:schemeClr val="dk1">
                    <a:alpha val="40000"/>
                  </a:schemeClr>
                </a:outerShdw>
              </a:effectLst>
            </a:endParaRPr>
          </a:p>
          <a:p>
            <a:pPr marL="285750" indent="-285750">
              <a:buFont typeface="Wingdings" panose="05000000000000000000" charset="0"/>
              <a:buChar char="Ø"/>
            </a:pPr>
            <a:r>
              <a:rPr lang="en-US" sz="2400" dirty="0">
                <a:effectLst>
                  <a:outerShdw blurRad="38100" dist="19050" dir="2700000" algn="tl" rotWithShape="0">
                    <a:schemeClr val="dk1">
                      <a:alpha val="40000"/>
                    </a:schemeClr>
                  </a:outerShdw>
                </a:effectLst>
                <a:sym typeface="+mn-ea"/>
              </a:rPr>
              <a:t>The microcontroller using in </a:t>
            </a:r>
            <a:r>
              <a:rPr lang="en-US" sz="2400" dirty="0" err="1">
                <a:effectLst>
                  <a:outerShdw blurRad="38100" dist="19050" dir="2700000" algn="tl" rotWithShape="0">
                    <a:schemeClr val="dk1">
                      <a:alpha val="40000"/>
                    </a:schemeClr>
                  </a:outerShdw>
                </a:effectLst>
                <a:sym typeface="+mn-ea"/>
              </a:rPr>
              <a:t>Nano</a:t>
            </a:r>
            <a:r>
              <a:rPr lang="en-US" sz="2400" dirty="0">
                <a:effectLst>
                  <a:outerShdw blurRad="38100" dist="19050" dir="2700000" algn="tl" rotWithShape="0">
                    <a:schemeClr val="dk1">
                      <a:alpha val="40000"/>
                    </a:schemeClr>
                  </a:outerShdw>
                </a:effectLst>
                <a:sym typeface="+mn-ea"/>
              </a:rPr>
              <a:t> board                ATmega328 offers serial communication. This     c</a:t>
            </a:r>
            <a:r>
              <a:rPr lang="en-AU" altLang="en-US" sz="2400" dirty="0">
                <a:effectLst>
                  <a:outerShdw blurRad="38100" dist="19050" dir="2700000" algn="tl" rotWithShape="0">
                    <a:schemeClr val="dk1">
                      <a:alpha val="40000"/>
                    </a:schemeClr>
                  </a:outerShdw>
                </a:effectLst>
                <a:sym typeface="+mn-ea"/>
              </a:rPr>
              <a:t>an </a:t>
            </a:r>
            <a:r>
              <a:rPr lang="en-US" sz="2400" dirty="0">
                <a:effectLst>
                  <a:outerShdw blurRad="38100" dist="19050" dir="2700000" algn="tl" rotWithShape="0">
                    <a:schemeClr val="dk1">
                      <a:alpha val="40000"/>
                    </a:schemeClr>
                  </a:outerShdw>
                </a:effectLst>
                <a:sym typeface="+mn-ea"/>
              </a:rPr>
              <a:t>be accessible at digital pins like TX, and RX.</a:t>
            </a:r>
            <a:endParaRPr lang="en-US" sz="2400" dirty="0">
              <a:effectLst>
                <a:outerShdw blurRad="38100" dist="19050" dir="2700000" algn="tl" rotWithShape="0">
                  <a:schemeClr val="dk1">
                    <a:alpha val="40000"/>
                  </a:schemeClr>
                </a:outerShdw>
              </a:effectLst>
            </a:endParaRPr>
          </a:p>
          <a:p>
            <a:pPr>
              <a:buFont typeface="Wingdings" panose="05000000000000000000" charset="0"/>
            </a:pPr>
            <a:endParaRPr lang="en-US" altLang="en-US" sz="2400" dirty="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9512" y="987574"/>
            <a:ext cx="8964488" cy="2711559"/>
          </a:xfrm>
        </p:spPr>
        <p:txBody>
          <a:bodyPr/>
          <a:lstStyle/>
          <a:p>
            <a:pPr>
              <a:buFont typeface="Wingdings" panose="05000000000000000000" charset="0"/>
              <a:buChar char="Ø"/>
            </a:pPr>
            <a:r>
              <a:rPr lang="en-US" sz="2400" dirty="0">
                <a:effectLst>
                  <a:outerShdw blurRad="38100" dist="19050" dir="2700000" algn="tl" rotWithShape="0">
                    <a:schemeClr val="dk1">
                      <a:alpha val="40000"/>
                    </a:schemeClr>
                  </a:outerShdw>
                </a:effectLst>
                <a:sym typeface="+mn-ea"/>
              </a:rPr>
              <a:t> HC-05 is a Bluetooth device used for wireless communication with Bluetooth enabled devices like </a:t>
            </a:r>
            <a:r>
              <a:rPr lang="en-US" sz="2400" dirty="0" err="1">
                <a:effectLst>
                  <a:outerShdw blurRad="38100" dist="19050" dir="2700000" algn="tl" rotWithShape="0">
                    <a:schemeClr val="dk1">
                      <a:alpha val="40000"/>
                    </a:schemeClr>
                  </a:outerShdw>
                </a:effectLst>
                <a:sym typeface="+mn-ea"/>
              </a:rPr>
              <a:t>smartphone.It</a:t>
            </a:r>
            <a:r>
              <a:rPr lang="en-US" sz="2400" dirty="0">
                <a:effectLst>
                  <a:outerShdw blurRad="38100" dist="19050" dir="2700000" algn="tl" rotWithShape="0">
                    <a:schemeClr val="dk1">
                      <a:alpha val="40000"/>
                    </a:schemeClr>
                  </a:outerShdw>
                </a:effectLst>
                <a:sym typeface="+mn-ea"/>
              </a:rPr>
              <a:t> </a:t>
            </a:r>
            <a:r>
              <a:rPr lang="en-US" sz="2400" dirty="0" err="1">
                <a:effectLst>
                  <a:outerShdw blurRad="38100" dist="19050" dir="2700000" algn="tl" rotWithShape="0">
                    <a:schemeClr val="dk1">
                      <a:alpha val="40000"/>
                    </a:schemeClr>
                  </a:outerShdw>
                </a:effectLst>
                <a:sym typeface="+mn-ea"/>
              </a:rPr>
              <a:t>communica</a:t>
            </a:r>
            <a:r>
              <a:rPr lang="en-AU" altLang="en-US" sz="2400" dirty="0" err="1">
                <a:effectLst>
                  <a:outerShdw blurRad="38100" dist="19050" dir="2700000" algn="tl" rotWithShape="0">
                    <a:schemeClr val="dk1">
                      <a:alpha val="40000"/>
                    </a:schemeClr>
                  </a:outerShdw>
                </a:effectLst>
                <a:sym typeface="+mn-ea"/>
              </a:rPr>
              <a:t>tes</a:t>
            </a:r>
            <a:r>
              <a:rPr lang="en-US" sz="2400" dirty="0">
                <a:effectLst>
                  <a:outerShdw blurRad="38100" dist="19050" dir="2700000" algn="tl" rotWithShape="0">
                    <a:schemeClr val="dk1">
                      <a:alpha val="40000"/>
                    </a:schemeClr>
                  </a:outerShdw>
                </a:effectLst>
                <a:sym typeface="+mn-ea"/>
              </a:rPr>
              <a:t> with microcontrollers using serial communication (USART).</a:t>
            </a:r>
            <a:endParaRPr lang="en-US" sz="2400" dirty="0">
              <a:effectLst>
                <a:outerShdw blurRad="38100" dist="19050" dir="2700000" algn="tl" rotWithShape="0">
                  <a:schemeClr val="dk1">
                    <a:alpha val="40000"/>
                  </a:schemeClr>
                </a:outerShdw>
              </a:effectLst>
            </a:endParaRPr>
          </a:p>
          <a:p>
            <a:pPr algn="r">
              <a:buFont typeface="Wingdings" panose="05000000000000000000" charset="0"/>
            </a:pPr>
            <a:endParaRPr lang="en-IN" sz="2400" dirty="0">
              <a:solidFill>
                <a:schemeClr val="bg1"/>
              </a:solidFill>
              <a:effectLst>
                <a:outerShdw blurRad="38100" dist="19050" dir="2700000" algn="tl" rotWithShape="0">
                  <a:schemeClr val="dk1">
                    <a:alpha val="40000"/>
                  </a:schemeClr>
                </a:outerShdw>
              </a:effectLst>
              <a:sym typeface="+mn-ea"/>
            </a:endParaRPr>
          </a:p>
          <a:p>
            <a:pPr algn="r">
              <a:buFont typeface="Wingdings" panose="05000000000000000000" charset="0"/>
            </a:pPr>
            <a:endParaRPr lang="en-US" sz="2400" dirty="0">
              <a:solidFill>
                <a:schemeClr val="bg1"/>
              </a:solidFill>
              <a:effectLst>
                <a:outerShdw blurRad="38100" dist="19050" dir="2700000" algn="tl" rotWithShape="0">
                  <a:schemeClr val="dk1">
                    <a:alpha val="40000"/>
                  </a:schemeClr>
                </a:outerShdw>
              </a:effectLst>
              <a:sym typeface="+mn-ea"/>
            </a:endParaRPr>
          </a:p>
        </p:txBody>
      </p:sp>
      <p:sp>
        <p:nvSpPr>
          <p:cNvPr id="3" name="Title 2"/>
          <p:cNvSpPr>
            <a:spLocks noGrp="1"/>
          </p:cNvSpPr>
          <p:nvPr>
            <p:ph type="title"/>
          </p:nvPr>
        </p:nvSpPr>
        <p:spPr>
          <a:xfrm>
            <a:off x="0" y="165100"/>
            <a:ext cx="9144000" cy="909320"/>
          </a:xfrm>
        </p:spPr>
        <p:txBody>
          <a:bodyPr/>
          <a:lstStyle/>
          <a:p>
            <a:pPr marL="571500" indent="-571500">
              <a:buFont typeface="Wingdings" panose="05000000000000000000" pitchFamily="2" charset="2"/>
              <a:buChar char="q"/>
            </a:pPr>
            <a:r>
              <a:rPr lang="en-US" sz="2400" dirty="0">
                <a:solidFill>
                  <a:schemeClr val="accent6"/>
                </a:solidFill>
                <a:effectLst>
                  <a:outerShdw blurRad="38100" dist="25400" dir="5400000" algn="ctr" rotWithShape="0">
                    <a:srgbClr val="6E747A">
                      <a:alpha val="43000"/>
                    </a:srgbClr>
                  </a:outerShdw>
                </a:effectLst>
                <a:sym typeface="+mn-ea"/>
              </a:rPr>
              <a:t>HC-05 A</a:t>
            </a:r>
            <a:r>
              <a:rPr lang="en-AU" altLang="en-US" sz="2400" dirty="0">
                <a:solidFill>
                  <a:schemeClr val="accent6"/>
                </a:solidFill>
                <a:effectLst>
                  <a:outerShdw blurRad="38100" dist="25400" dir="5400000" algn="ctr" rotWithShape="0">
                    <a:srgbClr val="6E747A">
                      <a:alpha val="43000"/>
                    </a:srgbClr>
                  </a:outerShdw>
                </a:effectLst>
                <a:sym typeface="+mn-ea"/>
              </a:rPr>
              <a:t>RDUINO</a:t>
            </a:r>
            <a:r>
              <a:rPr lang="en-US" sz="2400" dirty="0">
                <a:solidFill>
                  <a:schemeClr val="accent6"/>
                </a:solidFill>
                <a:effectLst>
                  <a:outerShdw blurRad="38100" dist="25400" dir="5400000" algn="ctr" rotWithShape="0">
                    <a:srgbClr val="6E747A">
                      <a:alpha val="43000"/>
                    </a:srgbClr>
                  </a:outerShdw>
                </a:effectLst>
                <a:sym typeface="+mn-ea"/>
              </a:rPr>
              <a:t> </a:t>
            </a:r>
            <a:r>
              <a:rPr lang="en-AU" altLang="en-US" sz="2400" dirty="0">
                <a:solidFill>
                  <a:schemeClr val="accent6"/>
                </a:solidFill>
                <a:effectLst>
                  <a:outerShdw blurRad="38100" dist="25400" dir="5400000" algn="ctr" rotWithShape="0">
                    <a:srgbClr val="6E747A">
                      <a:alpha val="43000"/>
                    </a:srgbClr>
                  </a:outerShdw>
                </a:effectLst>
                <a:sym typeface="+mn-ea"/>
              </a:rPr>
              <a:t>BLUETOOTH MODULE</a:t>
            </a:r>
          </a:p>
        </p:txBody>
      </p:sp>
      <p:pic>
        <p:nvPicPr>
          <p:cNvPr id="6" name="Content Placeholder 4" descr="bluetooth"/>
          <p:cNvPicPr>
            <a:picLocks noGrp="1" noChangeAspect="1"/>
          </p:cNvPicPr>
          <p:nvPr>
            <p:ph idx="10"/>
          </p:nvPr>
        </p:nvPicPr>
        <p:blipFill>
          <a:blip r:embed="rId2" cstate="print"/>
          <a:stretch>
            <a:fillRect/>
          </a:stretch>
        </p:blipFill>
        <p:spPr>
          <a:xfrm>
            <a:off x="2123728" y="2835093"/>
            <a:ext cx="4762728" cy="2229032"/>
          </a:xfrm>
          <a:prstGeom prst="rect">
            <a:avLst/>
          </a:prstGeom>
          <a:noFill/>
          <a:ln w="9525">
            <a:no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
          </p:nvPr>
        </p:nvGraphicFramePr>
        <p:xfrm>
          <a:off x="366395" y="394335"/>
          <a:ext cx="8387080" cy="4624705"/>
        </p:xfrm>
        <a:graphic>
          <a:graphicData uri="http://schemas.openxmlformats.org/drawingml/2006/table">
            <a:tbl>
              <a:tblPr firstRow="1" bandRow="1">
                <a:tableStyleId>{5C22544A-7EE6-4342-B048-85BDC9FD1C3A}</a:tableStyleId>
              </a:tblPr>
              <a:tblGrid>
                <a:gridCol w="2861310">
                  <a:extLst>
                    <a:ext uri="{9D8B030D-6E8A-4147-A177-3AD203B41FA5}">
                      <a16:colId xmlns:a16="http://schemas.microsoft.com/office/drawing/2014/main" val="20000"/>
                    </a:ext>
                  </a:extLst>
                </a:gridCol>
                <a:gridCol w="2762885">
                  <a:extLst>
                    <a:ext uri="{9D8B030D-6E8A-4147-A177-3AD203B41FA5}">
                      <a16:colId xmlns:a16="http://schemas.microsoft.com/office/drawing/2014/main" val="20001"/>
                    </a:ext>
                  </a:extLst>
                </a:gridCol>
                <a:gridCol w="2762885">
                  <a:extLst>
                    <a:ext uri="{9D8B030D-6E8A-4147-A177-3AD203B41FA5}">
                      <a16:colId xmlns:a16="http://schemas.microsoft.com/office/drawing/2014/main" val="20002"/>
                    </a:ext>
                  </a:extLst>
                </a:gridCol>
              </a:tblGrid>
              <a:tr h="668655">
                <a:tc>
                  <a:txBody>
                    <a:bodyPr/>
                    <a:lstStyle/>
                    <a:p>
                      <a:r>
                        <a:rPr lang="en-US" sz="1350" dirty="0"/>
                        <a:t>Pin</a:t>
                      </a:r>
                    </a:p>
                  </a:txBody>
                  <a:tcPr marL="68580" marR="68580" marT="34290" marB="34290"/>
                </a:tc>
                <a:tc>
                  <a:txBody>
                    <a:bodyPr/>
                    <a:lstStyle/>
                    <a:p>
                      <a:r>
                        <a:rPr lang="en-US" sz="1350" dirty="0"/>
                        <a:t>Description </a:t>
                      </a:r>
                    </a:p>
                  </a:txBody>
                  <a:tcPr marL="68580" marR="68580" marT="34290" marB="34290"/>
                </a:tc>
                <a:tc>
                  <a:txBody>
                    <a:bodyPr/>
                    <a:lstStyle/>
                    <a:p>
                      <a:r>
                        <a:rPr lang="en-US" sz="1350" dirty="0"/>
                        <a:t>Function </a:t>
                      </a:r>
                    </a:p>
                  </a:txBody>
                  <a:tcPr marL="68580" marR="68580" marT="34290" marB="34290"/>
                </a:tc>
                <a:extLst>
                  <a:ext uri="{0D108BD9-81ED-4DB2-BD59-A6C34878D82A}">
                    <a16:rowId xmlns:a16="http://schemas.microsoft.com/office/drawing/2014/main" val="10000"/>
                  </a:ext>
                </a:extLst>
              </a:tr>
              <a:tr h="290195">
                <a:tc>
                  <a:txBody>
                    <a:bodyPr/>
                    <a:lstStyle/>
                    <a:p>
                      <a:r>
                        <a:rPr lang="en-AU" altLang="en-US" sz="1350" dirty="0"/>
                        <a:t>VCC</a:t>
                      </a:r>
                    </a:p>
                  </a:txBody>
                  <a:tcPr marL="68580" marR="68580" marT="34290" marB="34290"/>
                </a:tc>
                <a:tc>
                  <a:txBody>
                    <a:bodyPr/>
                    <a:lstStyle/>
                    <a:p>
                      <a:r>
                        <a:rPr lang="en-US" sz="1350" dirty="0"/>
                        <a:t>+5v</a:t>
                      </a:r>
                    </a:p>
                  </a:txBody>
                  <a:tcPr marL="68580" marR="68580" marT="34290" marB="34290"/>
                </a:tc>
                <a:tc>
                  <a:txBody>
                    <a:bodyPr/>
                    <a:lstStyle/>
                    <a:p>
                      <a:r>
                        <a:rPr lang="en-US" sz="1350" dirty="0"/>
                        <a:t>Connect to +5v</a:t>
                      </a:r>
                    </a:p>
                  </a:txBody>
                  <a:tcPr marL="68580" marR="68580" marT="34290" marB="34290"/>
                </a:tc>
                <a:extLst>
                  <a:ext uri="{0D108BD9-81ED-4DB2-BD59-A6C34878D82A}">
                    <a16:rowId xmlns:a16="http://schemas.microsoft.com/office/drawing/2014/main" val="10001"/>
                  </a:ext>
                </a:extLst>
              </a:tr>
              <a:tr h="290830">
                <a:tc>
                  <a:txBody>
                    <a:bodyPr/>
                    <a:lstStyle/>
                    <a:p>
                      <a:r>
                        <a:rPr lang="en-US" sz="1350" dirty="0"/>
                        <a:t>GND</a:t>
                      </a:r>
                    </a:p>
                  </a:txBody>
                  <a:tcPr marL="68580" marR="68580" marT="34290" marB="34290"/>
                </a:tc>
                <a:tc>
                  <a:txBody>
                    <a:bodyPr/>
                    <a:lstStyle/>
                    <a:p>
                      <a:r>
                        <a:rPr lang="en-US" sz="1350" dirty="0"/>
                        <a:t>Ground</a:t>
                      </a:r>
                    </a:p>
                  </a:txBody>
                  <a:tcPr marL="68580" marR="68580" marT="34290" marB="34290"/>
                </a:tc>
                <a:tc>
                  <a:txBody>
                    <a:bodyPr/>
                    <a:lstStyle/>
                    <a:p>
                      <a:r>
                        <a:rPr lang="en-US" sz="1350" dirty="0"/>
                        <a:t>Connect to Ground</a:t>
                      </a:r>
                    </a:p>
                  </a:txBody>
                  <a:tcPr marL="68580" marR="68580" marT="34290" marB="34290"/>
                </a:tc>
                <a:extLst>
                  <a:ext uri="{0D108BD9-81ED-4DB2-BD59-A6C34878D82A}">
                    <a16:rowId xmlns:a16="http://schemas.microsoft.com/office/drawing/2014/main" val="10002"/>
                  </a:ext>
                </a:extLst>
              </a:tr>
              <a:tr h="860425">
                <a:tc>
                  <a:txBody>
                    <a:bodyPr/>
                    <a:lstStyle/>
                    <a:p>
                      <a:r>
                        <a:rPr lang="en-US" sz="1350" dirty="0"/>
                        <a:t>TXD</a:t>
                      </a:r>
                    </a:p>
                  </a:txBody>
                  <a:tcPr marL="68580" marR="68580" marT="34290" marB="34290"/>
                </a:tc>
                <a:tc>
                  <a:txBody>
                    <a:bodyPr/>
                    <a:lstStyle/>
                    <a:p>
                      <a:r>
                        <a:rPr lang="en-US" sz="1350" dirty="0"/>
                        <a:t>UART_TXD, Bluetooth serial signal sending PIN</a:t>
                      </a:r>
                    </a:p>
                  </a:txBody>
                  <a:tcPr marL="68580" marR="68580" marT="34290" marB="34290"/>
                </a:tc>
                <a:tc>
                  <a:txBody>
                    <a:bodyPr/>
                    <a:lstStyle/>
                    <a:p>
                      <a:r>
                        <a:rPr lang="en-US" sz="1350" dirty="0"/>
                        <a:t>Connect with the MCU’s (Microcontroller and etc) RXD PIN.</a:t>
                      </a:r>
                    </a:p>
                  </a:txBody>
                  <a:tcPr marL="68580" marR="68580" marT="34290" marB="34290"/>
                </a:tc>
                <a:extLst>
                  <a:ext uri="{0D108BD9-81ED-4DB2-BD59-A6C34878D82A}">
                    <a16:rowId xmlns:a16="http://schemas.microsoft.com/office/drawing/2014/main" val="10003"/>
                  </a:ext>
                </a:extLst>
              </a:tr>
              <a:tr h="859790">
                <a:tc>
                  <a:txBody>
                    <a:bodyPr/>
                    <a:lstStyle/>
                    <a:p>
                      <a:r>
                        <a:rPr lang="en-US" sz="1350" dirty="0"/>
                        <a:t>RXD</a:t>
                      </a:r>
                    </a:p>
                  </a:txBody>
                  <a:tcPr marL="68580" marR="68580" marT="34290" marB="34290"/>
                </a:tc>
                <a:tc>
                  <a:txBody>
                    <a:bodyPr/>
                    <a:lstStyle/>
                    <a:p>
                      <a:r>
                        <a:rPr lang="en-US" sz="1350" dirty="0"/>
                        <a:t>UART_RXD, Bluetooth serial signal receiving PIN </a:t>
                      </a:r>
                    </a:p>
                  </a:txBody>
                  <a:tcPr marL="68580" marR="68580" marT="34290" marB="34290"/>
                </a:tc>
                <a:tc>
                  <a:txBody>
                    <a:bodyPr/>
                    <a:lstStyle/>
                    <a:p>
                      <a:r>
                        <a:rPr lang="en-US" sz="1350" dirty="0"/>
                        <a:t>Connect with the MCU’s (Microcontroller and etc) TXD PIN. </a:t>
                      </a:r>
                    </a:p>
                  </a:txBody>
                  <a:tcPr marL="68580" marR="68580" marT="34290" marB="34290"/>
                </a:tc>
                <a:extLst>
                  <a:ext uri="{0D108BD9-81ED-4DB2-BD59-A6C34878D82A}">
                    <a16:rowId xmlns:a16="http://schemas.microsoft.com/office/drawing/2014/main" val="10004"/>
                  </a:ext>
                </a:extLst>
              </a:tr>
              <a:tr h="1654810">
                <a:tc>
                  <a:txBody>
                    <a:bodyPr/>
                    <a:lstStyle/>
                    <a:p>
                      <a:r>
                        <a:rPr lang="en-US" sz="1350" dirty="0"/>
                        <a:t>KEY</a:t>
                      </a:r>
                    </a:p>
                  </a:txBody>
                  <a:tcPr marL="68580" marR="68580" marT="34290" marB="34290"/>
                </a:tc>
                <a:tc>
                  <a:txBody>
                    <a:bodyPr/>
                    <a:lstStyle/>
                    <a:p>
                      <a:r>
                        <a:rPr lang="en-US" sz="1350" dirty="0"/>
                        <a:t>Mode switch input</a:t>
                      </a:r>
                    </a:p>
                  </a:txBody>
                  <a:tcPr marL="68580" marR="68580" marT="34290" marB="34290"/>
                </a:tc>
                <a:tc>
                  <a:txBody>
                    <a:bodyPr/>
                    <a:lstStyle/>
                    <a:p>
                      <a:r>
                        <a:rPr lang="en-US" sz="1350" dirty="0"/>
                        <a:t>If it is input low level or connect to the air, the module is at paired or communication mode. If it’s input high level, the module will enter to AT mode. </a:t>
                      </a:r>
                    </a:p>
                  </a:txBody>
                  <a:tcPr marL="68580" marR="68580" marT="34290" marB="34290"/>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9512" y="1131590"/>
            <a:ext cx="2239267" cy="461665"/>
          </a:xfrm>
          <a:prstGeom prst="rect">
            <a:avLst/>
          </a:prstGeom>
          <a:noFill/>
        </p:spPr>
        <p:txBody>
          <a:bodyPr wrap="none" rtlCol="0">
            <a:spAutoFit/>
          </a:bodyPr>
          <a:lstStyle/>
          <a:p>
            <a:pPr>
              <a:buFont typeface="Wingdings" pitchFamily="2" charset="2"/>
              <a:buChar char="q"/>
            </a:pPr>
            <a:r>
              <a:rPr lang="en-IN" sz="2400" dirty="0">
                <a:solidFill>
                  <a:schemeClr val="accent6"/>
                </a:solidFill>
                <a:latin typeface="Cambria" pitchFamily="18" charset="0"/>
                <a:ea typeface="Cambria" pitchFamily="18" charset="0"/>
              </a:rPr>
              <a:t> Presented by</a:t>
            </a:r>
            <a:endParaRPr lang="en-US" sz="2400" dirty="0">
              <a:solidFill>
                <a:schemeClr val="accent6"/>
              </a:solidFill>
              <a:latin typeface="Cambria" pitchFamily="18" charset="0"/>
              <a:ea typeface="Cambria" pitchFamily="18" charset="0"/>
            </a:endParaRPr>
          </a:p>
        </p:txBody>
      </p:sp>
      <p:sp>
        <p:nvSpPr>
          <p:cNvPr id="8" name="TextBox 7"/>
          <p:cNvSpPr txBox="1"/>
          <p:nvPr/>
        </p:nvSpPr>
        <p:spPr>
          <a:xfrm>
            <a:off x="323528" y="1635646"/>
            <a:ext cx="4392488" cy="923330"/>
          </a:xfrm>
          <a:prstGeom prst="rect">
            <a:avLst/>
          </a:prstGeom>
          <a:noFill/>
        </p:spPr>
        <p:txBody>
          <a:bodyPr wrap="square" rtlCol="0">
            <a:spAutoFit/>
          </a:bodyPr>
          <a:lstStyle/>
          <a:p>
            <a:pPr marL="342900" indent="-342900">
              <a:buAutoNum type="arabicPeriod"/>
            </a:pPr>
            <a:r>
              <a:rPr lang="en-IN" dirty="0">
                <a:solidFill>
                  <a:schemeClr val="accent6">
                    <a:lumMod val="20000"/>
                    <a:lumOff val="80000"/>
                  </a:schemeClr>
                </a:solidFill>
              </a:rPr>
              <a:t>K </a:t>
            </a:r>
            <a:r>
              <a:rPr lang="en-IN" dirty="0" err="1">
                <a:solidFill>
                  <a:schemeClr val="accent6">
                    <a:lumMod val="20000"/>
                    <a:lumOff val="80000"/>
                  </a:schemeClr>
                </a:solidFill>
              </a:rPr>
              <a:t>Charan</a:t>
            </a:r>
            <a:r>
              <a:rPr lang="en-IN" dirty="0">
                <a:solidFill>
                  <a:schemeClr val="accent6">
                    <a:lumMod val="20000"/>
                    <a:lumOff val="80000"/>
                  </a:schemeClr>
                </a:solidFill>
              </a:rPr>
              <a:t>              2018111</a:t>
            </a:r>
          </a:p>
          <a:p>
            <a:pPr marL="342900" indent="-342900">
              <a:buAutoNum type="arabicPeriod"/>
            </a:pPr>
            <a:r>
              <a:rPr lang="en-IN" dirty="0">
                <a:solidFill>
                  <a:schemeClr val="accent6">
                    <a:lumMod val="20000"/>
                    <a:lumOff val="80000"/>
                  </a:schemeClr>
                </a:solidFill>
              </a:rPr>
              <a:t>V. </a:t>
            </a:r>
            <a:r>
              <a:rPr lang="en-IN" dirty="0" err="1">
                <a:solidFill>
                  <a:schemeClr val="accent6">
                    <a:lumMod val="20000"/>
                    <a:lumOff val="80000"/>
                  </a:schemeClr>
                </a:solidFill>
              </a:rPr>
              <a:t>Vashruth</a:t>
            </a:r>
            <a:r>
              <a:rPr lang="en-IN" dirty="0">
                <a:solidFill>
                  <a:schemeClr val="accent6">
                    <a:lumMod val="20000"/>
                    <a:lumOff val="80000"/>
                  </a:schemeClr>
                </a:solidFill>
              </a:rPr>
              <a:t>            2018278</a:t>
            </a:r>
          </a:p>
          <a:p>
            <a:pPr marL="342900" indent="-342900">
              <a:buAutoNum type="arabicPeriod"/>
            </a:pPr>
            <a:r>
              <a:rPr lang="en-IN" dirty="0">
                <a:solidFill>
                  <a:schemeClr val="accent6">
                    <a:lumMod val="20000"/>
                    <a:lumOff val="80000"/>
                  </a:schemeClr>
                </a:solidFill>
              </a:rPr>
              <a:t>V. Subhash	</a:t>
            </a:r>
            <a:r>
              <a:rPr lang="en-IN">
                <a:solidFill>
                  <a:schemeClr val="accent6">
                    <a:lumMod val="20000"/>
                    <a:lumOff val="80000"/>
                  </a:schemeClr>
                </a:solidFill>
              </a:rPr>
              <a:t>        2018276</a:t>
            </a:r>
            <a:endParaRPr lang="en-IN" dirty="0">
              <a:solidFill>
                <a:schemeClr val="accent6">
                  <a:lumMod val="20000"/>
                  <a:lumOff val="80000"/>
                </a:schemeClr>
              </a:solidFill>
            </a:endParaRPr>
          </a:p>
        </p:txBody>
      </p:sp>
      <p:sp>
        <p:nvSpPr>
          <p:cNvPr id="9" name="TextBox 8"/>
          <p:cNvSpPr txBox="1"/>
          <p:nvPr/>
        </p:nvSpPr>
        <p:spPr>
          <a:xfrm>
            <a:off x="4788024" y="1173981"/>
            <a:ext cx="3416320" cy="461665"/>
          </a:xfrm>
          <a:prstGeom prst="rect">
            <a:avLst/>
          </a:prstGeom>
          <a:noFill/>
        </p:spPr>
        <p:txBody>
          <a:bodyPr wrap="none" rtlCol="0">
            <a:spAutoFit/>
          </a:bodyPr>
          <a:lstStyle/>
          <a:p>
            <a:pPr>
              <a:buFont typeface="Wingdings" pitchFamily="2" charset="2"/>
              <a:buChar char="q"/>
            </a:pPr>
            <a:r>
              <a:rPr lang="en-IN" sz="2400" dirty="0">
                <a:solidFill>
                  <a:schemeClr val="accent6"/>
                </a:solidFill>
                <a:latin typeface="Cambria" pitchFamily="18" charset="0"/>
                <a:ea typeface="Cambria" pitchFamily="18" charset="0"/>
              </a:rPr>
              <a:t> Under the guidance of</a:t>
            </a:r>
            <a:endParaRPr lang="en-US" sz="2400" dirty="0">
              <a:solidFill>
                <a:schemeClr val="accent6"/>
              </a:solidFill>
              <a:latin typeface="Cambria" pitchFamily="18" charset="0"/>
              <a:ea typeface="Cambria" pitchFamily="18" charset="0"/>
            </a:endParaRPr>
          </a:p>
        </p:txBody>
      </p:sp>
      <p:sp>
        <p:nvSpPr>
          <p:cNvPr id="10" name="TextBox 9"/>
          <p:cNvSpPr txBox="1"/>
          <p:nvPr/>
        </p:nvSpPr>
        <p:spPr>
          <a:xfrm>
            <a:off x="5105181" y="1779662"/>
            <a:ext cx="2948371" cy="1323439"/>
          </a:xfrm>
          <a:prstGeom prst="rect">
            <a:avLst/>
          </a:prstGeom>
          <a:noFill/>
        </p:spPr>
        <p:txBody>
          <a:bodyPr wrap="none" rtlCol="0">
            <a:spAutoFit/>
          </a:bodyPr>
          <a:lstStyle/>
          <a:p>
            <a:pPr lvl="0" algn="just"/>
            <a:r>
              <a:rPr lang="en-IN" sz="2000" dirty="0">
                <a:solidFill>
                  <a:schemeClr val="accent6">
                    <a:lumMod val="20000"/>
                    <a:lumOff val="80000"/>
                  </a:schemeClr>
                </a:solidFill>
              </a:rPr>
              <a:t>Prof. V.K. Gupta</a:t>
            </a:r>
          </a:p>
          <a:p>
            <a:pPr lvl="0" algn="just"/>
            <a:r>
              <a:rPr lang="en-IN" sz="2000" dirty="0">
                <a:solidFill>
                  <a:schemeClr val="accent6">
                    <a:lumMod val="20000"/>
                    <a:lumOff val="80000"/>
                  </a:schemeClr>
                </a:solidFill>
              </a:rPr>
              <a:t>Dr. </a:t>
            </a:r>
            <a:r>
              <a:rPr lang="en-IN" sz="2000" dirty="0" err="1">
                <a:solidFill>
                  <a:schemeClr val="accent6">
                    <a:lumMod val="20000"/>
                    <a:lumOff val="80000"/>
                  </a:schemeClr>
                </a:solidFill>
              </a:rPr>
              <a:t>Prabin</a:t>
            </a:r>
            <a:r>
              <a:rPr lang="en-IN" sz="2000" dirty="0">
                <a:solidFill>
                  <a:schemeClr val="accent6">
                    <a:lumMod val="20000"/>
                    <a:lumOff val="80000"/>
                  </a:schemeClr>
                </a:solidFill>
              </a:rPr>
              <a:t> Kumar </a:t>
            </a:r>
            <a:r>
              <a:rPr lang="en-IN" sz="2000" dirty="0" err="1">
                <a:solidFill>
                  <a:schemeClr val="accent6">
                    <a:lumMod val="20000"/>
                    <a:lumOff val="80000"/>
                  </a:schemeClr>
                </a:solidFill>
              </a:rPr>
              <a:t>Padhy</a:t>
            </a:r>
            <a:endParaRPr lang="en-IN" sz="2000" dirty="0">
              <a:solidFill>
                <a:schemeClr val="accent6">
                  <a:lumMod val="20000"/>
                  <a:lumOff val="80000"/>
                </a:schemeClr>
              </a:solidFill>
            </a:endParaRPr>
          </a:p>
          <a:p>
            <a:pPr lvl="0" algn="just"/>
            <a:r>
              <a:rPr lang="en-IN" sz="2000" dirty="0">
                <a:solidFill>
                  <a:schemeClr val="accent6">
                    <a:lumMod val="20000"/>
                    <a:lumOff val="80000"/>
                  </a:schemeClr>
                </a:solidFill>
              </a:rPr>
              <a:t>Prof. </a:t>
            </a:r>
            <a:r>
              <a:rPr lang="en-IN" sz="2000" dirty="0" err="1">
                <a:solidFill>
                  <a:schemeClr val="accent6">
                    <a:lumMod val="20000"/>
                    <a:lumOff val="80000"/>
                  </a:schemeClr>
                </a:solidFill>
              </a:rPr>
              <a:t>Aparajita</a:t>
            </a:r>
            <a:r>
              <a:rPr lang="en-IN" sz="2000" dirty="0">
                <a:solidFill>
                  <a:schemeClr val="accent6">
                    <a:lumMod val="20000"/>
                    <a:lumOff val="80000"/>
                  </a:schemeClr>
                </a:solidFill>
              </a:rPr>
              <a:t> </a:t>
            </a:r>
            <a:r>
              <a:rPr lang="en-IN" sz="2000" dirty="0" err="1">
                <a:solidFill>
                  <a:schemeClr val="accent6">
                    <a:lumMod val="20000"/>
                    <a:lumOff val="80000"/>
                  </a:schemeClr>
                </a:solidFill>
              </a:rPr>
              <a:t>Ojha</a:t>
            </a:r>
            <a:endParaRPr lang="en-IN" sz="2000" dirty="0">
              <a:solidFill>
                <a:schemeClr val="accent6">
                  <a:lumMod val="20000"/>
                  <a:lumOff val="80000"/>
                </a:schemeClr>
              </a:solidFill>
            </a:endParaRPr>
          </a:p>
          <a:p>
            <a:endParaRPr lang="en-US" sz="2000" dirty="0">
              <a:solidFill>
                <a:schemeClr val="accent6">
                  <a:lumMod val="20000"/>
                  <a:lumOff val="80000"/>
                </a:schemeClr>
              </a:solidFill>
            </a:endParaRPr>
          </a:p>
        </p:txBody>
      </p:sp>
      <p:pic>
        <p:nvPicPr>
          <p:cNvPr id="12" name="Picture 11">
            <a:extLst>
              <a:ext uri="{FF2B5EF4-FFF2-40B4-BE49-F238E27FC236}">
                <a16:creationId xmlns:a16="http://schemas.microsoft.com/office/drawing/2014/main" id="{4EE6958F-5721-4AA3-8D0E-73E025B3AFDC}"/>
              </a:ext>
            </a:extLst>
          </p:cNvPr>
          <p:cNvPicPr>
            <a:picLocks noChangeAspect="1"/>
          </p:cNvPicPr>
          <p:nvPr/>
        </p:nvPicPr>
        <p:blipFill>
          <a:blip r:embed="rId2" cstate="print">
            <a:lum/>
            <a:alphaModFix/>
          </a:blip>
          <a:srcRect/>
          <a:stretch>
            <a:fillRect/>
          </a:stretch>
        </p:blipFill>
        <p:spPr>
          <a:xfrm>
            <a:off x="107504" y="123478"/>
            <a:ext cx="762311" cy="691468"/>
          </a:xfrm>
          <a:prstGeom prst="rect">
            <a:avLst/>
          </a:prstGeom>
          <a:noFill/>
          <a:ln cap="flat">
            <a:noFill/>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571500" indent="-571500">
              <a:buFont typeface="Wingdings" panose="05000000000000000000" charset="0"/>
              <a:buChar char="q"/>
            </a:pPr>
            <a:r>
              <a:rPr lang="en-US">
                <a:solidFill>
                  <a:schemeClr val="accent6"/>
                </a:solidFill>
                <a:effectLst>
                  <a:outerShdw blurRad="38100" dist="25400" dir="5400000" algn="ctr" rotWithShape="0">
                    <a:srgbClr val="6E747A">
                      <a:alpha val="43000"/>
                    </a:srgbClr>
                  </a:outerShdw>
                </a:effectLst>
                <a:sym typeface="+mn-ea"/>
              </a:rPr>
              <a:t>MG90S S</a:t>
            </a:r>
            <a:r>
              <a:rPr lang="en-AU" altLang="en-US">
                <a:solidFill>
                  <a:schemeClr val="accent6"/>
                </a:solidFill>
                <a:effectLst>
                  <a:outerShdw blurRad="38100" dist="25400" dir="5400000" algn="ctr" rotWithShape="0">
                    <a:srgbClr val="6E747A">
                      <a:alpha val="43000"/>
                    </a:srgbClr>
                  </a:outerShdw>
                </a:effectLst>
                <a:sym typeface="+mn-ea"/>
              </a:rPr>
              <a:t>ERVO</a:t>
            </a:r>
            <a:endParaRPr lang="en-AU" altLang="en-US" dirty="0">
              <a:solidFill>
                <a:schemeClr val="accent6"/>
              </a:solidFill>
              <a:effectLst>
                <a:outerShdw blurRad="38100" dist="25400" dir="5400000" algn="ctr" rotWithShape="0">
                  <a:srgbClr val="6E747A">
                    <a:alpha val="43000"/>
                  </a:srgbClr>
                </a:outerShdw>
              </a:effectLst>
              <a:sym typeface="+mn-ea"/>
            </a:endParaRPr>
          </a:p>
        </p:txBody>
      </p:sp>
      <p:sp>
        <p:nvSpPr>
          <p:cNvPr id="5" name="Content Placeholder 4"/>
          <p:cNvSpPr>
            <a:spLocks noGrp="1"/>
          </p:cNvSpPr>
          <p:nvPr>
            <p:ph idx="1"/>
          </p:nvPr>
        </p:nvSpPr>
        <p:spPr>
          <a:xfrm>
            <a:off x="395605" y="755015"/>
            <a:ext cx="8496935" cy="2372995"/>
          </a:xfrm>
        </p:spPr>
        <p:txBody>
          <a:bodyPr/>
          <a:lstStyle/>
          <a:p>
            <a:pPr marL="285750" indent="-285750">
              <a:buFont typeface="Wingdings" panose="05000000000000000000" charset="0"/>
              <a:buChar char="Ø"/>
            </a:pPr>
            <a:r>
              <a:rPr lang="en-US" sz="2400" dirty="0">
                <a:effectLst>
                  <a:outerShdw blurRad="38100" dist="19050" dir="2700000" algn="tl" rotWithShape="0">
                    <a:schemeClr val="dk1">
                      <a:alpha val="40000"/>
                    </a:schemeClr>
                  </a:outerShdw>
                </a:effectLst>
                <a:sym typeface="+mn-ea"/>
              </a:rPr>
              <a:t>The Servo Motor Micro MG90S is a micro size 180             degree analog servo with metal gears and </a:t>
            </a:r>
            <a:r>
              <a:rPr lang="en-AU" altLang="en-US" sz="2400" dirty="0">
                <a:effectLst>
                  <a:outerShdw blurRad="38100" dist="19050" dir="2700000" algn="tl" rotWithShape="0">
                    <a:schemeClr val="dk1">
                      <a:alpha val="40000"/>
                    </a:schemeClr>
                  </a:outerShdw>
                </a:effectLst>
                <a:sym typeface="+mn-ea"/>
              </a:rPr>
              <a:t>strong                 </a:t>
            </a:r>
            <a:r>
              <a:rPr lang="en-US" sz="2400" dirty="0">
                <a:effectLst>
                  <a:outerShdw blurRad="38100" dist="19050" dir="2700000" algn="tl" rotWithShape="0">
                    <a:schemeClr val="dk1">
                      <a:alpha val="40000"/>
                    </a:schemeClr>
                  </a:outerShdw>
                </a:effectLst>
                <a:sym typeface="+mn-ea"/>
              </a:rPr>
              <a:t>construction.</a:t>
            </a:r>
            <a:endParaRPr lang="en-US" sz="2400" dirty="0">
              <a:effectLst>
                <a:outerShdw blurRad="38100" dist="19050" dir="2700000" algn="tl" rotWithShape="0">
                  <a:schemeClr val="dk1">
                    <a:alpha val="40000"/>
                  </a:schemeClr>
                </a:outerShdw>
              </a:effectLst>
            </a:endParaRPr>
          </a:p>
          <a:p>
            <a:endParaRPr lang="en-US" sz="2000" dirty="0">
              <a:solidFill>
                <a:schemeClr val="bg1"/>
              </a:solidFill>
              <a:effectLst>
                <a:outerShdw blurRad="38100" dist="19050" dir="2700000" algn="tl" rotWithShape="0">
                  <a:schemeClr val="dk1">
                    <a:alpha val="40000"/>
                  </a:schemeClr>
                </a:outerShdw>
              </a:effectLst>
            </a:endParaRPr>
          </a:p>
          <a:p>
            <a:endParaRPr lang="en-US" altLang="en-US" sz="2000" dirty="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6" name="Content Placeholder 3" descr="motor servo"/>
          <p:cNvPicPr>
            <a:picLocks noGrp="1" noChangeAspect="1"/>
          </p:cNvPicPr>
          <p:nvPr>
            <p:ph idx="10"/>
          </p:nvPr>
        </p:nvPicPr>
        <p:blipFill>
          <a:blip r:embed="rId2" cstate="print"/>
          <a:stretch>
            <a:fillRect/>
          </a:stretch>
        </p:blipFill>
        <p:spPr>
          <a:xfrm>
            <a:off x="2625090" y="2492375"/>
            <a:ext cx="4002405" cy="2265045"/>
          </a:xfrm>
          <a:prstGeom prst="rect">
            <a:avLst/>
          </a:prstGeom>
          <a:noFill/>
          <a:ln w="9525">
            <a:noFill/>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405765" y="960120"/>
            <a:ext cx="8496935" cy="3844290"/>
          </a:xfrm>
        </p:spPr>
        <p:txBody>
          <a:bodyPr/>
          <a:lstStyle/>
          <a:p>
            <a:pPr marL="342900" indent="-342900">
              <a:buFont typeface="Wingdings" panose="05000000000000000000" charset="0"/>
              <a:buChar char="Ø"/>
            </a:pPr>
            <a:r>
              <a:rPr lang="en-US" sz="2400" dirty="0">
                <a:effectLst>
                  <a:outerShdw blurRad="38100" dist="19050" dir="2700000" algn="tl" rotWithShape="0">
                    <a:schemeClr val="dk1">
                      <a:alpha val="40000"/>
                    </a:schemeClr>
                  </a:outerShdw>
                </a:effectLst>
                <a:sym typeface="+mn-ea"/>
              </a:rPr>
              <a:t>The built-in cable has a 3-pin female connector that is    usually mated with a male header. </a:t>
            </a:r>
          </a:p>
          <a:p>
            <a:pPr>
              <a:buFont typeface="Wingdings" panose="05000000000000000000" charset="0"/>
            </a:pPr>
            <a:endParaRPr lang="en-US" sz="2000" dirty="0">
              <a:solidFill>
                <a:schemeClr val="bg1"/>
              </a:solidFill>
              <a:effectLst>
                <a:outerShdw blurRad="38100" dist="19050" dir="2700000" algn="tl" rotWithShape="0">
                  <a:schemeClr val="dk1">
                    <a:alpha val="40000"/>
                  </a:schemeClr>
                </a:outerShdw>
              </a:effectLst>
            </a:endParaRPr>
          </a:p>
          <a:p>
            <a:pPr marL="342900" indent="-342900">
              <a:buFont typeface="Wingdings" panose="05000000000000000000" charset="0"/>
              <a:buChar char="Ø"/>
            </a:pPr>
            <a:r>
              <a:rPr lang="en-US" sz="2400" b="1" dirty="0">
                <a:solidFill>
                  <a:schemeClr val="accent6"/>
                </a:solidFill>
                <a:effectLst>
                  <a:outerShdw blurRad="38100" dist="19050" dir="2700000" algn="tl" rotWithShape="0">
                    <a:schemeClr val="dk1">
                      <a:alpha val="40000"/>
                    </a:schemeClr>
                  </a:outerShdw>
                </a:effectLst>
                <a:sym typeface="+mn-ea"/>
              </a:rPr>
              <a:t> Brown</a:t>
            </a:r>
            <a:r>
              <a:rPr lang="en-US" sz="2400" b="1" dirty="0">
                <a:solidFill>
                  <a:schemeClr val="bg1"/>
                </a:solidFill>
                <a:effectLst>
                  <a:outerShdw blurRad="38100" dist="19050" dir="2700000" algn="tl" rotWithShape="0">
                    <a:schemeClr val="dk1">
                      <a:alpha val="40000"/>
                    </a:schemeClr>
                  </a:outerShdw>
                </a:effectLst>
                <a:sym typeface="+mn-ea"/>
              </a:rPr>
              <a:t> </a:t>
            </a:r>
            <a:r>
              <a:rPr lang="en-US" sz="2400" dirty="0">
                <a:solidFill>
                  <a:schemeClr val="bg1"/>
                </a:solidFill>
                <a:effectLst>
                  <a:outerShdw blurRad="38100" dist="19050" dir="2700000" algn="tl" rotWithShape="0">
                    <a:schemeClr val="dk1">
                      <a:alpha val="40000"/>
                    </a:schemeClr>
                  </a:outerShdw>
                </a:effectLst>
                <a:sym typeface="+mn-ea"/>
              </a:rPr>
              <a:t>= Ground</a:t>
            </a:r>
            <a:endParaRPr lang="en-US" sz="2400" dirty="0">
              <a:solidFill>
                <a:schemeClr val="bg1"/>
              </a:solidFill>
              <a:effectLst>
                <a:outerShdw blurRad="38100" dist="19050" dir="2700000" algn="tl" rotWithShape="0">
                  <a:schemeClr val="dk1">
                    <a:alpha val="40000"/>
                  </a:schemeClr>
                </a:outerShdw>
              </a:effectLst>
            </a:endParaRPr>
          </a:p>
          <a:p>
            <a:pPr marL="342900" indent="-342900">
              <a:buFont typeface="Wingdings" panose="05000000000000000000" charset="0"/>
              <a:buChar char="Ø"/>
            </a:pPr>
            <a:r>
              <a:rPr lang="en-US" sz="2400" b="1" dirty="0">
                <a:solidFill>
                  <a:srgbClr val="FF0000"/>
                </a:solidFill>
                <a:effectLst>
                  <a:outerShdw blurRad="38100" dist="19050" dir="2700000" algn="tl" rotWithShape="0">
                    <a:schemeClr val="dk1">
                      <a:alpha val="40000"/>
                    </a:schemeClr>
                  </a:outerShdw>
                </a:effectLst>
                <a:sym typeface="+mn-ea"/>
              </a:rPr>
              <a:t>Red</a:t>
            </a:r>
            <a:r>
              <a:rPr lang="en-US" sz="2400" dirty="0">
                <a:solidFill>
                  <a:srgbClr val="FF0000"/>
                </a:solidFill>
                <a:effectLst>
                  <a:outerShdw blurRad="38100" dist="19050" dir="2700000" algn="tl" rotWithShape="0">
                    <a:schemeClr val="dk1">
                      <a:alpha val="40000"/>
                    </a:schemeClr>
                  </a:outerShdw>
                </a:effectLst>
                <a:sym typeface="+mn-ea"/>
              </a:rPr>
              <a:t> </a:t>
            </a:r>
            <a:r>
              <a:rPr lang="en-US" sz="2400" dirty="0">
                <a:solidFill>
                  <a:schemeClr val="bg1"/>
                </a:solidFill>
                <a:effectLst>
                  <a:outerShdw blurRad="38100" dist="19050" dir="2700000" algn="tl" rotWithShape="0">
                    <a:schemeClr val="dk1">
                      <a:alpha val="40000"/>
                    </a:schemeClr>
                  </a:outerShdw>
                </a:effectLst>
                <a:sym typeface="+mn-ea"/>
              </a:rPr>
              <a:t>= 5V</a:t>
            </a:r>
            <a:endParaRPr lang="en-US" sz="2400" dirty="0">
              <a:solidFill>
                <a:schemeClr val="bg1"/>
              </a:solidFill>
              <a:effectLst>
                <a:outerShdw blurRad="38100" dist="19050" dir="2700000" algn="tl" rotWithShape="0">
                  <a:schemeClr val="dk1">
                    <a:alpha val="40000"/>
                  </a:schemeClr>
                </a:outerShdw>
              </a:effectLst>
            </a:endParaRPr>
          </a:p>
          <a:p>
            <a:pPr marL="342900" indent="-342900">
              <a:buFont typeface="Wingdings" panose="05000000000000000000" charset="0"/>
              <a:buChar char="Ø"/>
            </a:pPr>
            <a:r>
              <a:rPr lang="en-US" sz="2400" b="1" dirty="0">
                <a:solidFill>
                  <a:srgbClr val="F85208"/>
                </a:solidFill>
                <a:effectLst>
                  <a:outerShdw blurRad="38100" dist="19050" dir="2700000" algn="tl" rotWithShape="0">
                    <a:schemeClr val="dk1">
                      <a:alpha val="40000"/>
                    </a:schemeClr>
                  </a:outerShdw>
                </a:effectLst>
                <a:sym typeface="+mn-ea"/>
              </a:rPr>
              <a:t>Orange </a:t>
            </a:r>
            <a:r>
              <a:rPr lang="en-US" sz="2400" dirty="0">
                <a:solidFill>
                  <a:schemeClr val="bg1"/>
                </a:solidFill>
                <a:effectLst>
                  <a:outerShdw blurRad="38100" dist="19050" dir="2700000" algn="tl" rotWithShape="0">
                    <a:schemeClr val="dk1">
                      <a:alpha val="40000"/>
                    </a:schemeClr>
                  </a:outerShdw>
                </a:effectLst>
                <a:sym typeface="+mn-ea"/>
              </a:rPr>
              <a:t>= PWM</a:t>
            </a:r>
            <a:endParaRPr lang="en-US" sz="2400" dirty="0">
              <a:solidFill>
                <a:schemeClr val="bg1"/>
              </a:solidFill>
              <a:effectLst>
                <a:outerShdw blurRad="38100" dist="19050" dir="2700000" algn="tl" rotWithShape="0">
                  <a:schemeClr val="dk1">
                    <a:alpha val="40000"/>
                  </a:schemeClr>
                </a:outerShdw>
              </a:effectLst>
            </a:endParaRPr>
          </a:p>
          <a:p>
            <a:endParaRPr lang="en-US" sz="1600" dirty="0"/>
          </a:p>
          <a:p>
            <a:endParaRPr lang="en-US" altLang="en-US" sz="1600" dirty="0">
              <a:latin typeface="Arial" panose="020B0604020202020204" pitchFamily="34" charset="0"/>
              <a:cs typeface="Arial" panose="020B0604020202020204" pitchFamily="34" charset="0"/>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885" y="0"/>
            <a:ext cx="7524115" cy="1261110"/>
          </a:xfrm>
        </p:spPr>
        <p:txBody>
          <a:bodyPr/>
          <a:lstStyle/>
          <a:p>
            <a:pPr marL="571500" indent="-571500">
              <a:buFont typeface="Wingdings" panose="05000000000000000000" charset="0"/>
              <a:buChar char="q"/>
            </a:pPr>
            <a:r>
              <a:rPr lang="en-AU" altLang="en-US" dirty="0">
                <a:solidFill>
                  <a:schemeClr val="accent6"/>
                </a:solidFill>
                <a:effectLst>
                  <a:outerShdw blurRad="38100" dist="25400" dir="5400000" algn="ctr" rotWithShape="0">
                    <a:srgbClr val="6E747A">
                      <a:alpha val="43000"/>
                    </a:srgbClr>
                  </a:outerShdw>
                </a:effectLst>
                <a:sym typeface="+mn-ea"/>
              </a:rPr>
              <a:t>SWITCHED-MODE POWER                SUPPLY(SMPS)</a:t>
            </a:r>
          </a:p>
        </p:txBody>
      </p:sp>
      <p:sp>
        <p:nvSpPr>
          <p:cNvPr id="5" name="Content Placeholder 4"/>
          <p:cNvSpPr>
            <a:spLocks noGrp="1"/>
          </p:cNvSpPr>
          <p:nvPr>
            <p:ph idx="10"/>
          </p:nvPr>
        </p:nvSpPr>
        <p:spPr>
          <a:xfrm>
            <a:off x="1331640" y="1261110"/>
            <a:ext cx="7571060" cy="3905250"/>
          </a:xfrm>
        </p:spPr>
        <p:txBody>
          <a:bodyPr/>
          <a:lstStyle/>
          <a:p>
            <a:pPr marL="285750" indent="-285750">
              <a:buFont typeface="Wingdings" panose="05000000000000000000" charset="0"/>
              <a:buChar char="Ø"/>
            </a:pPr>
            <a:r>
              <a:rPr lang="en-AU" altLang="en-US" sz="2400" dirty="0">
                <a:effectLst>
                  <a:outerShdw blurRad="38100" dist="19050" dir="2700000" algn="tl" rotWithShape="0">
                    <a:schemeClr val="dk1">
                      <a:alpha val="40000"/>
                    </a:schemeClr>
                  </a:outerShdw>
                </a:effectLst>
                <a:sym typeface="+mn-ea"/>
              </a:rPr>
              <a:t>SMPS </a:t>
            </a:r>
            <a:r>
              <a:rPr lang="en-US" sz="2400" dirty="0">
                <a:effectLst>
                  <a:outerShdw blurRad="38100" dist="19050" dir="2700000" algn="tl" rotWithShape="0">
                    <a:schemeClr val="dk1">
                      <a:alpha val="40000"/>
                    </a:schemeClr>
                  </a:outerShdw>
                </a:effectLst>
                <a:sym typeface="+mn-ea"/>
              </a:rPr>
              <a:t>is an electronic power supply that incorporates a switching regulator to convert  electrical     power efficiently.</a:t>
            </a:r>
            <a:endParaRPr lang="en-US" sz="2400" dirty="0">
              <a:effectLst>
                <a:outerShdw blurRad="38100" dist="19050" dir="2700000" algn="tl" rotWithShape="0">
                  <a:schemeClr val="dk1">
                    <a:alpha val="40000"/>
                  </a:schemeClr>
                </a:outerShdw>
              </a:effectLst>
            </a:endParaRPr>
          </a:p>
          <a:p>
            <a:endParaRPr lang="en-US" dirty="0"/>
          </a:p>
          <a:p>
            <a:pPr marL="285750" indent="-285750">
              <a:buFont typeface="Wingdings" panose="05000000000000000000" charset="0"/>
              <a:buChar char="Ø"/>
            </a:pPr>
            <a:r>
              <a:rPr lang="en-US" sz="2400" dirty="0">
                <a:effectLst>
                  <a:outerShdw blurRad="38100" dist="19050" dir="2700000" algn="tl" rotWithShape="0">
                    <a:schemeClr val="dk1">
                      <a:alpha val="40000"/>
                    </a:schemeClr>
                  </a:outerShdw>
                </a:effectLst>
                <a:sym typeface="+mn-ea"/>
              </a:rPr>
              <a:t>Like other power supplies, an SMPS transfers power from a DC or AC source (often mains power)  to DC loads, such as a personal computer, while  converting voltage and current characteristics.</a:t>
            </a:r>
            <a:endParaRPr lang="en-US" sz="2400" dirty="0">
              <a:effectLst>
                <a:outerShdw blurRad="38100" dist="19050" dir="2700000" algn="tl" rotWithShape="0">
                  <a:schemeClr val="dk1">
                    <a:alpha val="40000"/>
                  </a:schemeClr>
                </a:outerShdw>
              </a:effectLst>
            </a:endParaRPr>
          </a:p>
          <a:p>
            <a:endParaRPr lang="en-US" dirty="0"/>
          </a:p>
          <a:p>
            <a:endParaRPr lang="ko-KR" altLang="en-US" dirty="0">
              <a:latin typeface="Arial" panose="020B0604020202020204" pitchFamily="34" charset="0"/>
              <a:cs typeface="Arial" panose="020B0604020202020204" pitchFamily="34" charset="0"/>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5656" y="-164554"/>
            <a:ext cx="5328592" cy="1008112"/>
          </a:xfrm>
        </p:spPr>
        <p:txBody>
          <a:bodyPr/>
          <a:lstStyle/>
          <a:p>
            <a:pPr>
              <a:buFont typeface="Wingdings" panose="05000000000000000000" pitchFamily="2" charset="2"/>
              <a:buChar char="q"/>
            </a:pPr>
            <a:r>
              <a:rPr lang="en-AU" sz="4000" b="1" dirty="0">
                <a:solidFill>
                  <a:schemeClr val="accent6"/>
                </a:solidFill>
                <a:effectLst>
                  <a:outerShdw blurRad="38100" dist="25400" dir="5400000" algn="ctr" rotWithShape="0">
                    <a:srgbClr val="6E747A">
                      <a:alpha val="43000"/>
                    </a:srgbClr>
                  </a:outerShdw>
                </a:effectLst>
                <a:sym typeface="+mn-ea"/>
              </a:rPr>
              <a:t> SIMULATION</a:t>
            </a:r>
          </a:p>
        </p:txBody>
      </p:sp>
      <p:pic>
        <p:nvPicPr>
          <p:cNvPr id="5" name="Content Placeholder 4" descr="b25d1264-3035-4e64-8842-56ee9d04c188.jfif"/>
          <p:cNvPicPr>
            <a:picLocks noGrp="1" noChangeAspect="1"/>
          </p:cNvPicPr>
          <p:nvPr>
            <p:ph idx="10"/>
          </p:nvPr>
        </p:nvPicPr>
        <p:blipFill>
          <a:blip r:embed="rId2" cstate="print"/>
          <a:srcRect b="5249"/>
          <a:stretch>
            <a:fillRect/>
          </a:stretch>
        </p:blipFill>
        <p:spPr>
          <a:xfrm>
            <a:off x="1630330" y="699543"/>
            <a:ext cx="7406227" cy="4210647"/>
          </a:xfr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anose="05000000000000000000" pitchFamily="2" charset="2"/>
              <a:buChar char="q"/>
            </a:pPr>
            <a:r>
              <a:rPr lang="en-AU" dirty="0">
                <a:solidFill>
                  <a:schemeClr val="accent6"/>
                </a:solidFill>
                <a:effectLst>
                  <a:outerShdw blurRad="38100" dist="25400" dir="5400000" algn="ctr" rotWithShape="0">
                    <a:srgbClr val="6E747A">
                      <a:alpha val="43000"/>
                    </a:srgbClr>
                  </a:outerShdw>
                </a:effectLst>
                <a:sym typeface="+mn-ea"/>
              </a:rPr>
              <a:t> CONNECTIONS</a:t>
            </a:r>
            <a:endParaRPr lang="en-US" dirty="0"/>
          </a:p>
        </p:txBody>
      </p:sp>
      <p:sp>
        <p:nvSpPr>
          <p:cNvPr id="3" name="Content Placeholder 2"/>
          <p:cNvSpPr>
            <a:spLocks noGrp="1"/>
          </p:cNvSpPr>
          <p:nvPr>
            <p:ph idx="1"/>
          </p:nvPr>
        </p:nvSpPr>
        <p:spPr>
          <a:xfrm>
            <a:off x="1643042" y="857238"/>
            <a:ext cx="6984776" cy="3816424"/>
          </a:xfrm>
        </p:spPr>
        <p:txBody>
          <a:bodyPr>
            <a:noAutofit/>
          </a:bodyPr>
          <a:lstStyle/>
          <a:p>
            <a:pPr>
              <a:buFont typeface="Wingdings" panose="05000000000000000000" pitchFamily="2" charset="2"/>
              <a:buChar char="Ø"/>
            </a:pPr>
            <a:r>
              <a:rPr lang="en-US" dirty="0"/>
              <a:t>TXD(Bluetooth) – RX(</a:t>
            </a:r>
            <a:r>
              <a:rPr lang="en-US" dirty="0" err="1"/>
              <a:t>Arduino</a:t>
            </a:r>
            <a:r>
              <a:rPr lang="en-US" dirty="0"/>
              <a:t>)</a:t>
            </a:r>
          </a:p>
          <a:p>
            <a:pPr>
              <a:buFont typeface="Wingdings" panose="05000000000000000000" pitchFamily="2" charset="2"/>
              <a:buChar char="Ø"/>
            </a:pPr>
            <a:r>
              <a:rPr lang="en-US" dirty="0"/>
              <a:t>RXD(Bluetooth) – TX(</a:t>
            </a:r>
            <a:r>
              <a:rPr lang="en-US" dirty="0" err="1"/>
              <a:t>Arduino</a:t>
            </a:r>
            <a:r>
              <a:rPr lang="en-US" dirty="0"/>
              <a:t>)</a:t>
            </a:r>
          </a:p>
          <a:p>
            <a:pPr>
              <a:buFont typeface="Wingdings" panose="05000000000000000000" pitchFamily="2" charset="2"/>
              <a:buChar char="Ø"/>
            </a:pPr>
            <a:r>
              <a:rPr lang="en-US" dirty="0"/>
              <a:t>2 to 9 digital pin(</a:t>
            </a:r>
            <a:r>
              <a:rPr lang="en-US" dirty="0" err="1"/>
              <a:t>Arduino</a:t>
            </a:r>
            <a:r>
              <a:rPr lang="en-US" dirty="0"/>
              <a:t>) – Signal pins of 8 servo motors</a:t>
            </a:r>
          </a:p>
          <a:p>
            <a:pPr>
              <a:buFont typeface="Wingdings" panose="05000000000000000000" pitchFamily="2" charset="2"/>
              <a:buChar char="Ø"/>
            </a:pPr>
            <a:r>
              <a:rPr lang="en-US" dirty="0"/>
              <a:t>5V SMPS – </a:t>
            </a:r>
            <a:r>
              <a:rPr lang="en-US" dirty="0" err="1"/>
              <a:t>Vcc</a:t>
            </a:r>
            <a:r>
              <a:rPr lang="en-US" dirty="0"/>
              <a:t> pin of 8 servo motors</a:t>
            </a:r>
          </a:p>
          <a:p>
            <a:pPr>
              <a:buFont typeface="Wingdings" panose="05000000000000000000" pitchFamily="2" charset="2"/>
              <a:buChar char="Ø"/>
            </a:pPr>
            <a:r>
              <a:rPr lang="en-US" dirty="0"/>
              <a:t>12 =V SMPS – Vin pin(</a:t>
            </a:r>
            <a:r>
              <a:rPr lang="en-US" dirty="0" err="1"/>
              <a:t>Arduino</a:t>
            </a:r>
            <a:r>
              <a:rPr lang="en-US" dirty="0"/>
              <a:t>)</a:t>
            </a:r>
          </a:p>
          <a:p>
            <a:pPr>
              <a:buFont typeface="Wingdings" panose="05000000000000000000" pitchFamily="2" charset="2"/>
              <a:buChar char="Ø"/>
            </a:pPr>
            <a:r>
              <a:rPr lang="en-US" dirty="0"/>
              <a:t>GRND SMPS – Ground of </a:t>
            </a:r>
            <a:r>
              <a:rPr lang="en-US" dirty="0" err="1"/>
              <a:t>Arduino</a:t>
            </a:r>
            <a:r>
              <a:rPr lang="en-US" dirty="0"/>
              <a:t> and 8 servo motors</a:t>
            </a:r>
          </a:p>
          <a:p>
            <a:pPr>
              <a:buFont typeface="Wingdings" panose="05000000000000000000" pitchFamily="2" charset="2"/>
              <a:buChar char="Ø"/>
            </a:pPr>
            <a:endParaRPr lang="en-US" dirty="0"/>
          </a:p>
          <a:p>
            <a:pPr>
              <a:buFont typeface="Wingdings" panose="05000000000000000000" pitchFamily="2" charset="2"/>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
        <p:nvSpPr>
          <p:cNvPr id="6" name="TextBox 5">
            <a:hlinkClick r:id="rId2"/>
          </p:cNvPr>
          <p:cNvSpPr txBox="1"/>
          <p:nvPr/>
        </p:nvSpPr>
        <p:spPr>
          <a:xfrm>
            <a:off x="1979712" y="3939902"/>
            <a:ext cx="3605026" cy="369332"/>
          </a:xfrm>
          <a:prstGeom prst="rect">
            <a:avLst/>
          </a:prstGeom>
          <a:noFill/>
        </p:spPr>
        <p:txBody>
          <a:bodyPr wrap="none" rtlCol="0">
            <a:spAutoFit/>
          </a:bodyPr>
          <a:lstStyle/>
          <a:p>
            <a:r>
              <a:rPr lang="en-IN" dirty="0">
                <a:solidFill>
                  <a:schemeClr val="tx2">
                    <a:lumMod val="60000"/>
                    <a:lumOff val="40000"/>
                  </a:schemeClr>
                </a:solidFill>
              </a:rPr>
              <a:t>Click here for Proteus simulation</a:t>
            </a:r>
            <a:endParaRPr lang="en-US" dirty="0">
              <a:solidFill>
                <a:schemeClr val="tx2">
                  <a:lumMod val="60000"/>
                  <a:lumOff val="40000"/>
                </a:schemeClr>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Wingdings" panose="05000000000000000000" pitchFamily="2" charset="2"/>
              <a:buChar char="q"/>
            </a:pPr>
            <a:r>
              <a:rPr lang="en-AU" dirty="0">
                <a:solidFill>
                  <a:schemeClr val="accent6"/>
                </a:solidFill>
                <a:effectLst>
                  <a:outerShdw blurRad="38100" dist="25400" dir="5400000" algn="ctr" rotWithShape="0">
                    <a:srgbClr val="6E747A">
                      <a:alpha val="43000"/>
                    </a:srgbClr>
                  </a:outerShdw>
                </a:effectLst>
                <a:sym typeface="+mn-ea"/>
              </a:rPr>
              <a:t> PROTEUS SIMULATION</a:t>
            </a:r>
            <a:endParaRPr lang="en-US" dirty="0"/>
          </a:p>
        </p:txBody>
      </p:sp>
      <p:pic>
        <p:nvPicPr>
          <p:cNvPr id="5" name="VID-20200607-WA004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2051720" y="1419622"/>
            <a:ext cx="6610047" cy="297452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indent="-742950">
              <a:buFont typeface="Wingdings" panose="05000000000000000000" pitchFamily="2" charset="2"/>
              <a:buChar char="q"/>
            </a:pPr>
            <a:r>
              <a:rPr lang="en-AU" dirty="0">
                <a:solidFill>
                  <a:schemeClr val="accent6"/>
                </a:solidFill>
                <a:effectLst>
                  <a:outerShdw blurRad="38100" dist="25400" dir="5400000" algn="ctr" rotWithShape="0">
                    <a:srgbClr val="6E747A">
                      <a:alpha val="43000"/>
                    </a:srgbClr>
                  </a:outerShdw>
                </a:effectLst>
                <a:sym typeface="+mn-ea"/>
              </a:rPr>
              <a:t> ARDUINO CODE</a:t>
            </a:r>
            <a:endParaRPr lang="en-US" dirty="0"/>
          </a:p>
        </p:txBody>
      </p:sp>
      <p:sp>
        <p:nvSpPr>
          <p:cNvPr id="4" name="TextBox 3">
            <a:hlinkClick r:id="rId2"/>
          </p:cNvPr>
          <p:cNvSpPr txBox="1"/>
          <p:nvPr/>
        </p:nvSpPr>
        <p:spPr>
          <a:xfrm>
            <a:off x="1763688" y="771550"/>
            <a:ext cx="3384376" cy="369332"/>
          </a:xfrm>
          <a:prstGeom prst="rect">
            <a:avLst/>
          </a:prstGeom>
          <a:noFill/>
        </p:spPr>
        <p:txBody>
          <a:bodyPr wrap="square" rtlCol="0">
            <a:spAutoFit/>
          </a:bodyPr>
          <a:lstStyle/>
          <a:p>
            <a:r>
              <a:rPr lang="en-IN" dirty="0">
                <a:solidFill>
                  <a:schemeClr val="tx2">
                    <a:lumMod val="60000"/>
                    <a:lumOff val="40000"/>
                  </a:schemeClr>
                </a:solidFill>
              </a:rPr>
              <a:t>Click here for </a:t>
            </a:r>
            <a:r>
              <a:rPr lang="en-IN" dirty="0" err="1">
                <a:solidFill>
                  <a:schemeClr val="tx2">
                    <a:lumMod val="60000"/>
                    <a:lumOff val="40000"/>
                  </a:schemeClr>
                </a:solidFill>
              </a:rPr>
              <a:t>Arduino</a:t>
            </a:r>
            <a:r>
              <a:rPr lang="en-IN" dirty="0">
                <a:solidFill>
                  <a:schemeClr val="tx2">
                    <a:lumMod val="60000"/>
                    <a:lumOff val="40000"/>
                  </a:schemeClr>
                </a:solidFill>
              </a:rPr>
              <a:t> code</a:t>
            </a:r>
            <a:endParaRPr lang="en-US" dirty="0">
              <a:solidFill>
                <a:schemeClr val="tx2">
                  <a:lumMod val="60000"/>
                  <a:lumOff val="40000"/>
                </a:schemeClr>
              </a:solidFill>
            </a:endParaRPr>
          </a:p>
        </p:txBody>
      </p:sp>
      <p:pic>
        <p:nvPicPr>
          <p:cNvPr id="5" name="Picture 4" descr="WhatsApp Image 2020-06-08 at 10.36.30 PM.jpeg"/>
          <p:cNvPicPr>
            <a:picLocks noChangeAspect="1"/>
          </p:cNvPicPr>
          <p:nvPr/>
        </p:nvPicPr>
        <p:blipFill>
          <a:blip r:embed="rId3" cstate="print"/>
          <a:stretch>
            <a:fillRect/>
          </a:stretch>
        </p:blipFill>
        <p:spPr>
          <a:xfrm>
            <a:off x="1763688" y="1242138"/>
            <a:ext cx="6588224" cy="3705876"/>
          </a:xfrm>
          <a:prstGeom prst="rect">
            <a:avLst/>
          </a:prstGeom>
        </p:spPr>
      </p:pic>
      <p:sp>
        <p:nvSpPr>
          <p:cNvPr id="6" name="TextBox 5"/>
          <p:cNvSpPr txBox="1"/>
          <p:nvPr/>
        </p:nvSpPr>
        <p:spPr>
          <a:xfrm>
            <a:off x="5148064" y="771550"/>
            <a:ext cx="184731" cy="369332"/>
          </a:xfrm>
          <a:prstGeom prst="rect">
            <a:avLst/>
          </a:prstGeom>
          <a:noFill/>
        </p:spPr>
        <p:txBody>
          <a:bodyPr wrap="none" rtlCol="0">
            <a:spAutoFit/>
          </a:bodyPr>
          <a:lstStyle/>
          <a:p>
            <a:endParaRPr lang="en-US"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496" y="915566"/>
            <a:ext cx="8496944" cy="460648"/>
          </a:xfrm>
        </p:spPr>
        <p:txBody>
          <a:bodyPr/>
          <a:lstStyle/>
          <a:p>
            <a:r>
              <a:rPr lang="en-IN" b="1" dirty="0">
                <a:solidFill>
                  <a:schemeClr val="accent6">
                    <a:lumMod val="40000"/>
                    <a:lumOff val="60000"/>
                  </a:schemeClr>
                </a:solidFill>
              </a:rPr>
              <a:t>A mobile app was designed by us to control the Cheetah actions</a:t>
            </a:r>
            <a:endParaRPr lang="en-US" b="1" dirty="0">
              <a:solidFill>
                <a:schemeClr val="accent6">
                  <a:lumMod val="40000"/>
                  <a:lumOff val="60000"/>
                </a:schemeClr>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pPr>
              <a:buFont typeface="Wingdings" panose="05000000000000000000" pitchFamily="2" charset="2"/>
              <a:buChar char="q"/>
            </a:pPr>
            <a:r>
              <a:rPr lang="en-IN" dirty="0">
                <a:solidFill>
                  <a:schemeClr val="accent6"/>
                </a:solidFill>
              </a:rPr>
              <a:t> Designing of mobile App</a:t>
            </a:r>
            <a:endParaRPr lang="en-US" dirty="0">
              <a:solidFill>
                <a:schemeClr val="accent6"/>
              </a:solidFill>
            </a:endParaRPr>
          </a:p>
        </p:txBody>
      </p:sp>
      <p:graphicFrame>
        <p:nvGraphicFramePr>
          <p:cNvPr id="7" name="Table 6"/>
          <p:cNvGraphicFramePr>
            <a:graphicFrameLocks noGrp="1"/>
          </p:cNvGraphicFramePr>
          <p:nvPr/>
        </p:nvGraphicFramePr>
        <p:xfrm>
          <a:off x="107504" y="1480830"/>
          <a:ext cx="8928992" cy="3467184"/>
        </p:xfrm>
        <a:graphic>
          <a:graphicData uri="http://schemas.openxmlformats.org/drawingml/2006/table">
            <a:tbl>
              <a:tblPr firstRow="1" bandRow="1">
                <a:tableStyleId>{2D5ABB26-0587-4C30-8999-92F81FD0307C}</a:tableStyleId>
              </a:tblPr>
              <a:tblGrid>
                <a:gridCol w="4464496">
                  <a:extLst>
                    <a:ext uri="{9D8B030D-6E8A-4147-A177-3AD203B41FA5}">
                      <a16:colId xmlns:a16="http://schemas.microsoft.com/office/drawing/2014/main" val="20000"/>
                    </a:ext>
                  </a:extLst>
                </a:gridCol>
                <a:gridCol w="4464496">
                  <a:extLst>
                    <a:ext uri="{9D8B030D-6E8A-4147-A177-3AD203B41FA5}">
                      <a16:colId xmlns:a16="http://schemas.microsoft.com/office/drawing/2014/main" val="20001"/>
                    </a:ext>
                  </a:extLst>
                </a:gridCol>
              </a:tblGrid>
              <a:tr h="3467184">
                <a:tc>
                  <a:txBody>
                    <a:bodyPr/>
                    <a:lstStyle/>
                    <a:p>
                      <a:pPr>
                        <a:buFont typeface="Wingdings" panose="05000000000000000000" pitchFamily="2" charset="2"/>
                        <a:buChar char="Ø"/>
                      </a:pPr>
                      <a:r>
                        <a:rPr lang="en-IN" dirty="0">
                          <a:solidFill>
                            <a:schemeClr val="accent6">
                              <a:lumMod val="20000"/>
                              <a:lumOff val="80000"/>
                            </a:schemeClr>
                          </a:solidFill>
                        </a:rPr>
                        <a:t> G -&gt; Move front with left turn</a:t>
                      </a:r>
                    </a:p>
                    <a:p>
                      <a:pPr>
                        <a:buFont typeface="Wingdings" panose="05000000000000000000" pitchFamily="2" charset="2"/>
                        <a:buChar char="Ø"/>
                      </a:pPr>
                      <a:r>
                        <a:rPr lang="en-IN" dirty="0">
                          <a:solidFill>
                            <a:schemeClr val="accent6">
                              <a:lumMod val="20000"/>
                              <a:lumOff val="80000"/>
                            </a:schemeClr>
                          </a:solidFill>
                        </a:rPr>
                        <a:t> F -&gt; Moves front</a:t>
                      </a:r>
                    </a:p>
                    <a:p>
                      <a:pPr>
                        <a:buFont typeface="Wingdings" panose="05000000000000000000" pitchFamily="2" charset="2"/>
                        <a:buChar char="Ø"/>
                      </a:pPr>
                      <a:r>
                        <a:rPr lang="en-IN" dirty="0">
                          <a:solidFill>
                            <a:schemeClr val="accent6">
                              <a:lumMod val="20000"/>
                              <a:lumOff val="80000"/>
                            </a:schemeClr>
                          </a:solidFill>
                        </a:rPr>
                        <a:t> I</a:t>
                      </a:r>
                      <a:r>
                        <a:rPr lang="en-IN" baseline="0" dirty="0">
                          <a:solidFill>
                            <a:schemeClr val="accent6">
                              <a:lumMod val="20000"/>
                              <a:lumOff val="80000"/>
                            </a:schemeClr>
                          </a:solidFill>
                        </a:rPr>
                        <a:t> -&gt; Move front with right turn</a:t>
                      </a:r>
                    </a:p>
                    <a:p>
                      <a:pPr>
                        <a:buFont typeface="Wingdings" panose="05000000000000000000" pitchFamily="2" charset="2"/>
                        <a:buChar char="Ø"/>
                      </a:pPr>
                      <a:r>
                        <a:rPr lang="en-IN" baseline="0" dirty="0">
                          <a:solidFill>
                            <a:schemeClr val="accent6">
                              <a:lumMod val="20000"/>
                              <a:lumOff val="80000"/>
                            </a:schemeClr>
                          </a:solidFill>
                        </a:rPr>
                        <a:t> L -&gt; Turn left in same place</a:t>
                      </a:r>
                    </a:p>
                    <a:p>
                      <a:pPr>
                        <a:buFont typeface="Wingdings" panose="05000000000000000000" pitchFamily="2" charset="2"/>
                        <a:buChar char="Ø"/>
                      </a:pPr>
                      <a:r>
                        <a:rPr lang="en-IN" baseline="0" dirty="0">
                          <a:solidFill>
                            <a:schemeClr val="accent6">
                              <a:lumMod val="20000"/>
                              <a:lumOff val="80000"/>
                            </a:schemeClr>
                          </a:solidFill>
                        </a:rPr>
                        <a:t> S -&gt; Stop</a:t>
                      </a:r>
                    </a:p>
                    <a:p>
                      <a:pPr>
                        <a:buFont typeface="Wingdings" panose="05000000000000000000" pitchFamily="2" charset="2"/>
                        <a:buChar char="Ø"/>
                      </a:pPr>
                      <a:r>
                        <a:rPr lang="en-IN" baseline="0" dirty="0">
                          <a:solidFill>
                            <a:schemeClr val="accent6">
                              <a:lumMod val="20000"/>
                              <a:lumOff val="80000"/>
                            </a:schemeClr>
                          </a:solidFill>
                        </a:rPr>
                        <a:t> R -&gt; Turn Right in same place.</a:t>
                      </a:r>
                    </a:p>
                    <a:p>
                      <a:pPr>
                        <a:buFont typeface="Wingdings" panose="05000000000000000000" pitchFamily="2" charset="2"/>
                        <a:buChar char="Ø"/>
                      </a:pPr>
                      <a:r>
                        <a:rPr lang="en-IN" baseline="0" dirty="0">
                          <a:solidFill>
                            <a:schemeClr val="accent6">
                              <a:lumMod val="20000"/>
                              <a:lumOff val="80000"/>
                            </a:schemeClr>
                          </a:solidFill>
                        </a:rPr>
                        <a:t> H -&gt; Move back with left turn</a:t>
                      </a:r>
                    </a:p>
                    <a:p>
                      <a:pPr>
                        <a:buFont typeface="Wingdings" panose="05000000000000000000" pitchFamily="2" charset="2"/>
                        <a:buChar char="Ø"/>
                      </a:pPr>
                      <a:r>
                        <a:rPr lang="en-IN" baseline="0" dirty="0">
                          <a:solidFill>
                            <a:schemeClr val="accent6">
                              <a:lumMod val="20000"/>
                              <a:lumOff val="80000"/>
                            </a:schemeClr>
                          </a:solidFill>
                        </a:rPr>
                        <a:t> B -&gt; Move back</a:t>
                      </a:r>
                    </a:p>
                    <a:p>
                      <a:pPr>
                        <a:buFont typeface="Wingdings" panose="05000000000000000000" pitchFamily="2" charset="2"/>
                        <a:buChar char="Ø"/>
                      </a:pPr>
                      <a:r>
                        <a:rPr lang="en-IN" baseline="0" dirty="0">
                          <a:solidFill>
                            <a:schemeClr val="accent6">
                              <a:lumMod val="20000"/>
                              <a:lumOff val="80000"/>
                            </a:schemeClr>
                          </a:solidFill>
                        </a:rPr>
                        <a:t> J -&gt; Move back with right turn</a:t>
                      </a:r>
                    </a:p>
                    <a:p>
                      <a:pPr>
                        <a:buFont typeface="Wingdings" panose="05000000000000000000" pitchFamily="2" charset="2"/>
                        <a:buChar char="Ø"/>
                      </a:pPr>
                      <a:r>
                        <a:rPr lang="en-IN" baseline="0" dirty="0">
                          <a:solidFill>
                            <a:schemeClr val="accent6">
                              <a:lumMod val="20000"/>
                              <a:lumOff val="80000"/>
                            </a:schemeClr>
                          </a:solidFill>
                        </a:rPr>
                        <a:t> U -&gt; One step up on all legs</a:t>
                      </a:r>
                    </a:p>
                    <a:p>
                      <a:pPr>
                        <a:buFont typeface="Wingdings" panose="05000000000000000000" pitchFamily="2" charset="2"/>
                        <a:buNone/>
                      </a:pPr>
                      <a:endParaRPr lang="en-IN" baseline="0" dirty="0">
                        <a:solidFill>
                          <a:schemeClr val="accent3">
                            <a:lumMod val="40000"/>
                            <a:lumOff val="60000"/>
                          </a:schemeClr>
                        </a:solidFill>
                      </a:endParaRPr>
                    </a:p>
                    <a:p>
                      <a:pPr>
                        <a:buFont typeface="Wingdings" panose="05000000000000000000" pitchFamily="2" charset="2"/>
                        <a:buChar char="q"/>
                      </a:pPr>
                      <a:endParaRPr lang="en-IN" baseline="0" dirty="0">
                        <a:solidFill>
                          <a:schemeClr val="accent3">
                            <a:lumMod val="40000"/>
                            <a:lumOff val="60000"/>
                          </a:schemeClr>
                        </a:solidFill>
                      </a:endParaRPr>
                    </a:p>
                  </a:txBody>
                  <a:tcPr/>
                </a:tc>
                <a:tc>
                  <a:txBody>
                    <a:bodyPr/>
                    <a:lstStyle/>
                    <a:p>
                      <a:pPr>
                        <a:buFont typeface="Wingdings" panose="05000000000000000000" pitchFamily="2" charset="2"/>
                        <a:buChar char="Ø"/>
                      </a:pPr>
                      <a:r>
                        <a:rPr lang="en-IN" baseline="0" dirty="0">
                          <a:solidFill>
                            <a:schemeClr val="accent6">
                              <a:lumMod val="20000"/>
                              <a:lumOff val="80000"/>
                            </a:schemeClr>
                          </a:solidFill>
                        </a:rPr>
                        <a:t> D -&gt; One step down on all legs</a:t>
                      </a:r>
                    </a:p>
                    <a:p>
                      <a:pPr>
                        <a:buFont typeface="Wingdings" panose="05000000000000000000" pitchFamily="2" charset="2"/>
                        <a:buChar char="Ø"/>
                      </a:pPr>
                      <a:r>
                        <a:rPr lang="en-IN" baseline="0" dirty="0">
                          <a:solidFill>
                            <a:schemeClr val="accent6">
                              <a:lumMod val="20000"/>
                              <a:lumOff val="80000"/>
                            </a:schemeClr>
                          </a:solidFill>
                        </a:rPr>
                        <a:t> W -&gt; Front two legs down by a step</a:t>
                      </a:r>
                    </a:p>
                    <a:p>
                      <a:pPr>
                        <a:buFont typeface="Wingdings" panose="05000000000000000000" pitchFamily="2" charset="2"/>
                        <a:buChar char="Ø"/>
                      </a:pPr>
                      <a:r>
                        <a:rPr lang="en-IN" baseline="0" dirty="0">
                          <a:solidFill>
                            <a:schemeClr val="accent6">
                              <a:lumMod val="20000"/>
                              <a:lumOff val="80000"/>
                            </a:schemeClr>
                          </a:solidFill>
                        </a:rPr>
                        <a:t> X  -&gt; Back two legs down by a step</a:t>
                      </a:r>
                    </a:p>
                    <a:p>
                      <a:pPr>
                        <a:buFont typeface="Wingdings" panose="05000000000000000000" pitchFamily="2" charset="2"/>
                        <a:buChar char="Ø"/>
                      </a:pPr>
                      <a:r>
                        <a:rPr lang="en-IN" baseline="0" dirty="0">
                          <a:solidFill>
                            <a:schemeClr val="accent6">
                              <a:lumMod val="20000"/>
                              <a:lumOff val="80000"/>
                            </a:schemeClr>
                          </a:solidFill>
                        </a:rPr>
                        <a:t> Y  -&gt; Front two legs up by a step</a:t>
                      </a:r>
                    </a:p>
                    <a:p>
                      <a:pPr>
                        <a:buFont typeface="Wingdings" panose="05000000000000000000" pitchFamily="2" charset="2"/>
                        <a:buChar char="Ø"/>
                      </a:pPr>
                      <a:r>
                        <a:rPr lang="en-IN" baseline="0" dirty="0">
                          <a:solidFill>
                            <a:schemeClr val="accent6">
                              <a:lumMod val="20000"/>
                              <a:lumOff val="80000"/>
                            </a:schemeClr>
                          </a:solidFill>
                        </a:rPr>
                        <a:t> Z  -&gt; Back two legs up by a step</a:t>
                      </a:r>
                    </a:p>
                    <a:p>
                      <a:pPr>
                        <a:buFont typeface="Wingdings" panose="05000000000000000000" pitchFamily="2" charset="2"/>
                        <a:buChar char="Ø"/>
                      </a:pPr>
                      <a:r>
                        <a:rPr lang="en-IN" baseline="0" dirty="0">
                          <a:solidFill>
                            <a:schemeClr val="accent6">
                              <a:lumMod val="20000"/>
                              <a:lumOff val="80000"/>
                            </a:schemeClr>
                          </a:solidFill>
                        </a:rPr>
                        <a:t> O -&gt; Full stand from any position</a:t>
                      </a:r>
                    </a:p>
                    <a:p>
                      <a:pPr>
                        <a:buFont typeface="Wingdings" panose="05000000000000000000" pitchFamily="2" charset="2"/>
                        <a:buChar char="Ø"/>
                      </a:pPr>
                      <a:r>
                        <a:rPr lang="en-IN" baseline="0" dirty="0">
                          <a:solidFill>
                            <a:schemeClr val="accent6">
                              <a:lumMod val="20000"/>
                              <a:lumOff val="80000"/>
                            </a:schemeClr>
                          </a:solidFill>
                        </a:rPr>
                        <a:t> P -&gt; Full sit from any position</a:t>
                      </a:r>
                    </a:p>
                    <a:p>
                      <a:pPr>
                        <a:buFont typeface="Wingdings" panose="05000000000000000000" pitchFamily="2" charset="2"/>
                        <a:buChar char="Ø"/>
                      </a:pPr>
                      <a:r>
                        <a:rPr lang="en-IN" baseline="0" dirty="0">
                          <a:solidFill>
                            <a:schemeClr val="accent6">
                              <a:lumMod val="20000"/>
                              <a:lumOff val="80000"/>
                            </a:schemeClr>
                          </a:solidFill>
                        </a:rPr>
                        <a:t> C -&gt; Self checking of all legs</a:t>
                      </a:r>
                    </a:p>
                    <a:p>
                      <a:pPr>
                        <a:buFont typeface="Wingdings" panose="05000000000000000000" pitchFamily="2" charset="2"/>
                        <a:buChar char="Ø"/>
                      </a:pPr>
                      <a:r>
                        <a:rPr lang="en-IN" baseline="0" dirty="0">
                          <a:solidFill>
                            <a:schemeClr val="accent6">
                              <a:lumMod val="20000"/>
                              <a:lumOff val="80000"/>
                            </a:schemeClr>
                          </a:solidFill>
                        </a:rPr>
                        <a:t> V -&gt; Sit and wave one leg</a:t>
                      </a:r>
                      <a:endParaRPr lang="en-US" dirty="0">
                        <a:solidFill>
                          <a:schemeClr val="accent6">
                            <a:lumMod val="20000"/>
                            <a:lumOff val="80000"/>
                          </a:schemeClr>
                        </a:solidFill>
                      </a:endParaRPr>
                    </a:p>
                  </a:txBody>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19672" y="1203598"/>
            <a:ext cx="6912768" cy="460648"/>
          </a:xfrm>
        </p:spPr>
        <p:txBody>
          <a:bodyPr>
            <a:noAutofit/>
          </a:bodyPr>
          <a:lstStyle/>
          <a:p>
            <a:pPr lvl="0">
              <a:buFont typeface="Wingdings" panose="05000000000000000000" pitchFamily="2" charset="2"/>
              <a:buChar char="Ø"/>
            </a:pPr>
            <a:r>
              <a:rPr lang="en-US" altLang="ko-KR" dirty="0"/>
              <a:t>To perform the desired functions by the cheetah robot, we        have designed a mobile application using MIT App inventor. The application connects to the robot’s arduino using a HC-05 bluetooth module.</a:t>
            </a:r>
            <a:endParaRPr lang="en-US" dirty="0"/>
          </a:p>
        </p:txBody>
      </p:sp>
      <p:sp>
        <p:nvSpPr>
          <p:cNvPr id="6" name="Title 5"/>
          <p:cNvSpPr>
            <a:spLocks noGrp="1"/>
          </p:cNvSpPr>
          <p:nvPr>
            <p:ph type="title"/>
          </p:nvPr>
        </p:nvSpPr>
        <p:spPr/>
        <p:txBody>
          <a:bodyPr/>
          <a:lstStyle/>
          <a:p>
            <a:pPr>
              <a:buFont typeface="Wingdings" panose="05000000000000000000" pitchFamily="2" charset="2"/>
              <a:buChar char="q"/>
            </a:pPr>
            <a:r>
              <a:rPr lang="en-IN" dirty="0">
                <a:solidFill>
                  <a:schemeClr val="accent6"/>
                </a:solidFill>
              </a:rPr>
              <a:t> Designing of Mobile app</a:t>
            </a:r>
            <a:endParaRPr lang="en-US" dirty="0">
              <a:solidFill>
                <a:schemeClr val="accent6"/>
              </a:solidFill>
            </a:endParaRPr>
          </a:p>
        </p:txBody>
      </p:sp>
      <p:pic>
        <p:nvPicPr>
          <p:cNvPr id="10" name="Picture 9" descr="WhatsApp Image 2020-06-07 at 11.17.53 AM.jpeg"/>
          <p:cNvPicPr>
            <a:picLocks noChangeAspect="1"/>
          </p:cNvPicPr>
          <p:nvPr/>
        </p:nvPicPr>
        <p:blipFill>
          <a:blip r:embed="rId2" cstate="print"/>
          <a:stretch>
            <a:fillRect/>
          </a:stretch>
        </p:blipFill>
        <p:spPr>
          <a:xfrm>
            <a:off x="2267744" y="2085695"/>
            <a:ext cx="5256584" cy="2956829"/>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p:cNvSpPr>
            <a:spLocks noGrp="1"/>
          </p:cNvSpPr>
          <p:nvPr>
            <p:ph type="title"/>
          </p:nvPr>
        </p:nvSpPr>
        <p:spPr>
          <a:xfrm>
            <a:off x="251520" y="31100"/>
            <a:ext cx="7524328" cy="884466"/>
          </a:xfrm>
        </p:spPr>
        <p:txBody>
          <a:bodyPr/>
          <a:lstStyle/>
          <a:p>
            <a:r>
              <a:rPr lang="en-IN" dirty="0"/>
              <a:t>Snap shots from mobile app</a:t>
            </a:r>
            <a:endParaRPr lang="en-US" dirty="0"/>
          </a:p>
        </p:txBody>
      </p:sp>
      <p:pic>
        <p:nvPicPr>
          <p:cNvPr id="9" name="Picture 8" descr="WhatsApp Image 2020-06-07 at 3.21.35 PM.jpeg"/>
          <p:cNvPicPr>
            <a:picLocks noChangeAspect="1"/>
          </p:cNvPicPr>
          <p:nvPr/>
        </p:nvPicPr>
        <p:blipFill>
          <a:blip r:embed="rId2" cstate="print"/>
          <a:stretch>
            <a:fillRect/>
          </a:stretch>
        </p:blipFill>
        <p:spPr>
          <a:xfrm>
            <a:off x="6948264" y="1059582"/>
            <a:ext cx="2005955" cy="4011910"/>
          </a:xfrm>
          <a:prstGeom prst="rect">
            <a:avLst/>
          </a:prstGeom>
        </p:spPr>
      </p:pic>
      <p:pic>
        <p:nvPicPr>
          <p:cNvPr id="10" name="Picture 9" descr="WhatsApp Image 2020-06-07 at 2.59.22 PM.jpeg"/>
          <p:cNvPicPr>
            <a:picLocks noChangeAspect="1"/>
          </p:cNvPicPr>
          <p:nvPr/>
        </p:nvPicPr>
        <p:blipFill>
          <a:blip r:embed="rId3" cstate="print"/>
          <a:stretch>
            <a:fillRect/>
          </a:stretch>
        </p:blipFill>
        <p:spPr>
          <a:xfrm>
            <a:off x="395536" y="1419622"/>
            <a:ext cx="6300192" cy="3150096"/>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421006" y="1094740"/>
            <a:ext cx="9529510" cy="3717925"/>
          </a:xfrm>
        </p:spPr>
        <p:txBody>
          <a:bodyPr/>
          <a:lstStyle/>
          <a:p>
            <a:pPr marL="571500" lvl="0" indent="-342900" algn="l" rtl="0">
              <a:lnSpc>
                <a:spcPct val="90000"/>
              </a:lnSpc>
              <a:spcBef>
                <a:spcPts val="1000"/>
              </a:spcBef>
              <a:spcAft>
                <a:spcPts val="0"/>
              </a:spcAft>
              <a:buClr>
                <a:schemeClr val="bg2"/>
              </a:buClr>
              <a:buSzPct val="125000"/>
              <a:buFont typeface="Wingdings" panose="05000000000000000000" pitchFamily="2" charset="2"/>
              <a:buChar char="Ø"/>
            </a:pPr>
            <a:r>
              <a:rPr lang="en-IN" sz="2400" dirty="0">
                <a:sym typeface="+mn-ea"/>
              </a:rPr>
              <a:t>As the title of our project suggests our robot resembles various operations performed by animals such as running, walking,     crawling etc.</a:t>
            </a:r>
          </a:p>
          <a:p>
            <a:pPr marL="571500" lvl="0" indent="-342900" algn="l" rtl="0">
              <a:lnSpc>
                <a:spcPct val="90000"/>
              </a:lnSpc>
              <a:spcBef>
                <a:spcPts val="1000"/>
              </a:spcBef>
              <a:spcAft>
                <a:spcPts val="0"/>
              </a:spcAft>
              <a:buClr>
                <a:schemeClr val="bg2"/>
              </a:buClr>
              <a:buSzPct val="125000"/>
              <a:buFont typeface="Wingdings" panose="05000000000000000000" pitchFamily="2" charset="2"/>
              <a:buChar char="Ø"/>
            </a:pPr>
            <a:r>
              <a:rPr lang="en-IN" sz="2400" dirty="0">
                <a:sym typeface="+mn-ea"/>
              </a:rPr>
              <a:t>For the design of legs we have opted for a 4 link mechanism, we could have used 2 links by using a knee actuator but the   design complexity is increased as it requires separate            mechanism for transmission of power from motor to knee.</a:t>
            </a:r>
          </a:p>
          <a:p>
            <a:pPr marL="571500" lvl="0" indent="-342900" algn="l" rtl="0">
              <a:lnSpc>
                <a:spcPct val="90000"/>
              </a:lnSpc>
              <a:spcBef>
                <a:spcPts val="1000"/>
              </a:spcBef>
              <a:spcAft>
                <a:spcPts val="0"/>
              </a:spcAft>
              <a:buClr>
                <a:schemeClr val="bg2"/>
              </a:buClr>
              <a:buSzPct val="125000"/>
              <a:buFont typeface="Wingdings" panose="05000000000000000000" pitchFamily="2" charset="2"/>
              <a:buChar char="Ø"/>
            </a:pPr>
            <a:r>
              <a:rPr lang="en-IN" sz="2400" dirty="0">
                <a:sym typeface="+mn-ea"/>
              </a:rPr>
              <a:t>To get efficient result within the availability of motors we have  restricted the size of robot to 23*9*9.</a:t>
            </a:r>
            <a:endParaRPr lang="en-IN" sz="2400" dirty="0"/>
          </a:p>
          <a:p>
            <a:endParaRPr lang="ko-KR" altLang="en-US" sz="2400"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pPr>
              <a:buFont typeface="Wingdings" panose="05000000000000000000" pitchFamily="2" charset="2"/>
              <a:buChar char="q"/>
            </a:pPr>
            <a:r>
              <a:rPr lang="en-US" dirty="0">
                <a:solidFill>
                  <a:schemeClr val="accent6"/>
                </a:solidFill>
              </a:rPr>
              <a:t> </a:t>
            </a:r>
            <a:r>
              <a:rPr lang="en-US" altLang="ko-KR" dirty="0">
                <a:solidFill>
                  <a:schemeClr val="accent6"/>
                </a:solidFill>
              </a:rPr>
              <a:t> </a:t>
            </a:r>
            <a:r>
              <a:rPr lang="en-IN" altLang="en-US" dirty="0">
                <a:solidFill>
                  <a:schemeClr val="accent6"/>
                </a:solidFill>
              </a:rPr>
              <a:t>DESIGN OBJECTIVE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Font typeface="Wingdings" panose="05000000000000000000" pitchFamily="2" charset="2"/>
              <a:buChar char="q"/>
            </a:pPr>
            <a:r>
              <a:rPr lang="en-US" dirty="0">
                <a:solidFill>
                  <a:schemeClr val="accent6"/>
                </a:solidFill>
              </a:rPr>
              <a:t> </a:t>
            </a:r>
            <a:r>
              <a:rPr lang="en-US" altLang="ko-KR" dirty="0">
                <a:solidFill>
                  <a:schemeClr val="accent6"/>
                </a:solidFill>
              </a:rPr>
              <a:t> </a:t>
            </a:r>
            <a:r>
              <a:rPr lang="en-IN" altLang="ko-KR" dirty="0">
                <a:solidFill>
                  <a:schemeClr val="accent6"/>
                </a:solidFill>
              </a:rPr>
              <a:t>Controller description</a:t>
            </a:r>
            <a:endParaRPr lang="en-IN" altLang="en-US" dirty="0">
              <a:solidFill>
                <a:schemeClr val="accent6"/>
              </a:solidFill>
            </a:endParaRPr>
          </a:p>
        </p:txBody>
      </p:sp>
      <p:pic>
        <p:nvPicPr>
          <p:cNvPr id="7" name="Picture 6" descr="WhatsApp Image 2020-06-07 at 7.31.47 PM.jpeg"/>
          <p:cNvPicPr>
            <a:picLocks noChangeAspect="1"/>
          </p:cNvPicPr>
          <p:nvPr/>
        </p:nvPicPr>
        <p:blipFill>
          <a:blip r:embed="rId2" cstate="print"/>
          <a:stretch>
            <a:fillRect/>
          </a:stretch>
        </p:blipFill>
        <p:spPr>
          <a:xfrm>
            <a:off x="755576" y="1077330"/>
            <a:ext cx="7992888" cy="3780420"/>
          </a:xfrm>
          <a:prstGeom prst="rect">
            <a:avLst/>
          </a:prstGeom>
        </p:spPr>
      </p:pic>
      <p:sp>
        <p:nvSpPr>
          <p:cNvPr id="8" name="TextBox 7"/>
          <p:cNvSpPr txBox="1"/>
          <p:nvPr/>
        </p:nvSpPr>
        <p:spPr>
          <a:xfrm>
            <a:off x="827584" y="1966069"/>
            <a:ext cx="720080" cy="307777"/>
          </a:xfrm>
          <a:prstGeom prst="rect">
            <a:avLst/>
          </a:prstGeom>
          <a:noFill/>
        </p:spPr>
        <p:txBody>
          <a:bodyPr wrap="square" rtlCol="0">
            <a:spAutoFit/>
          </a:bodyPr>
          <a:lstStyle/>
          <a:p>
            <a:r>
              <a:rPr lang="en-IN" sz="700" dirty="0"/>
              <a:t>Front legs   one step up</a:t>
            </a:r>
            <a:endParaRPr lang="en-US" sz="700" dirty="0"/>
          </a:p>
        </p:txBody>
      </p:sp>
      <p:sp>
        <p:nvSpPr>
          <p:cNvPr id="9" name="TextBox 8"/>
          <p:cNvSpPr txBox="1"/>
          <p:nvPr/>
        </p:nvSpPr>
        <p:spPr>
          <a:xfrm>
            <a:off x="755576" y="2499742"/>
            <a:ext cx="864096" cy="307777"/>
          </a:xfrm>
          <a:prstGeom prst="rect">
            <a:avLst/>
          </a:prstGeom>
          <a:noFill/>
        </p:spPr>
        <p:txBody>
          <a:bodyPr wrap="square" rtlCol="0">
            <a:spAutoFit/>
          </a:bodyPr>
          <a:lstStyle/>
          <a:p>
            <a:r>
              <a:rPr lang="en-IN" sz="700" dirty="0"/>
              <a:t>Front legs one  step down</a:t>
            </a:r>
            <a:endParaRPr lang="en-US" sz="700" dirty="0"/>
          </a:p>
        </p:txBody>
      </p:sp>
      <p:sp>
        <p:nvSpPr>
          <p:cNvPr id="10" name="TextBox 9"/>
          <p:cNvSpPr txBox="1"/>
          <p:nvPr/>
        </p:nvSpPr>
        <p:spPr>
          <a:xfrm>
            <a:off x="755576" y="3651870"/>
            <a:ext cx="864096" cy="307777"/>
          </a:xfrm>
          <a:prstGeom prst="rect">
            <a:avLst/>
          </a:prstGeom>
          <a:noFill/>
        </p:spPr>
        <p:txBody>
          <a:bodyPr wrap="square" rtlCol="0">
            <a:spAutoFit/>
          </a:bodyPr>
          <a:lstStyle/>
          <a:p>
            <a:r>
              <a:rPr lang="en-IN" sz="700" dirty="0"/>
              <a:t>Back legs one   step up</a:t>
            </a:r>
            <a:endParaRPr lang="en-US" sz="700" dirty="0"/>
          </a:p>
        </p:txBody>
      </p:sp>
      <p:sp>
        <p:nvSpPr>
          <p:cNvPr id="12" name="TextBox 11"/>
          <p:cNvSpPr txBox="1"/>
          <p:nvPr/>
        </p:nvSpPr>
        <p:spPr>
          <a:xfrm>
            <a:off x="755576" y="4155926"/>
            <a:ext cx="864096" cy="307777"/>
          </a:xfrm>
          <a:prstGeom prst="rect">
            <a:avLst/>
          </a:prstGeom>
          <a:noFill/>
        </p:spPr>
        <p:txBody>
          <a:bodyPr wrap="square" rtlCol="0">
            <a:spAutoFit/>
          </a:bodyPr>
          <a:lstStyle/>
          <a:p>
            <a:r>
              <a:rPr lang="en-IN" sz="700" dirty="0"/>
              <a:t>back legs one   step down</a:t>
            </a:r>
            <a:endParaRPr lang="en-US" sz="700" dirty="0"/>
          </a:p>
        </p:txBody>
      </p:sp>
      <p:sp>
        <p:nvSpPr>
          <p:cNvPr id="13" name="TextBox 12"/>
          <p:cNvSpPr txBox="1"/>
          <p:nvPr/>
        </p:nvSpPr>
        <p:spPr>
          <a:xfrm>
            <a:off x="2915816" y="1759917"/>
            <a:ext cx="720080" cy="200055"/>
          </a:xfrm>
          <a:prstGeom prst="rect">
            <a:avLst/>
          </a:prstGeom>
          <a:noFill/>
        </p:spPr>
        <p:txBody>
          <a:bodyPr wrap="square" rtlCol="0">
            <a:spAutoFit/>
          </a:bodyPr>
          <a:lstStyle/>
          <a:p>
            <a:r>
              <a:rPr lang="en-IN" sz="700" dirty="0"/>
              <a:t>Self Check</a:t>
            </a:r>
            <a:endParaRPr lang="en-US" sz="700" dirty="0"/>
          </a:p>
        </p:txBody>
      </p:sp>
      <p:sp>
        <p:nvSpPr>
          <p:cNvPr id="15" name="TextBox 14"/>
          <p:cNvSpPr txBox="1"/>
          <p:nvPr/>
        </p:nvSpPr>
        <p:spPr>
          <a:xfrm>
            <a:off x="6588224" y="1867639"/>
            <a:ext cx="720080" cy="200055"/>
          </a:xfrm>
          <a:prstGeom prst="rect">
            <a:avLst/>
          </a:prstGeom>
          <a:noFill/>
        </p:spPr>
        <p:txBody>
          <a:bodyPr wrap="square" rtlCol="0">
            <a:spAutoFit/>
          </a:bodyPr>
          <a:lstStyle/>
          <a:p>
            <a:r>
              <a:rPr lang="en-IN" sz="700" dirty="0"/>
              <a:t>Say Hi..</a:t>
            </a:r>
            <a:endParaRPr lang="en-US" sz="700" dirty="0"/>
          </a:p>
        </p:txBody>
      </p:sp>
      <p:sp>
        <p:nvSpPr>
          <p:cNvPr id="16" name="TextBox 15"/>
          <p:cNvSpPr txBox="1"/>
          <p:nvPr/>
        </p:nvSpPr>
        <p:spPr>
          <a:xfrm>
            <a:off x="3995936" y="2571750"/>
            <a:ext cx="792088" cy="307777"/>
          </a:xfrm>
          <a:prstGeom prst="rect">
            <a:avLst/>
          </a:prstGeom>
          <a:noFill/>
        </p:spPr>
        <p:txBody>
          <a:bodyPr wrap="square" rtlCol="0">
            <a:spAutoFit/>
          </a:bodyPr>
          <a:lstStyle/>
          <a:p>
            <a:pPr algn="ctr"/>
            <a:r>
              <a:rPr lang="en-IN" sz="700" dirty="0"/>
              <a:t>Joy Stick to    control</a:t>
            </a:r>
            <a:endParaRPr lang="en-US" sz="700" dirty="0"/>
          </a:p>
        </p:txBody>
      </p:sp>
      <p:sp>
        <p:nvSpPr>
          <p:cNvPr id="17" name="TextBox 16"/>
          <p:cNvSpPr txBox="1"/>
          <p:nvPr/>
        </p:nvSpPr>
        <p:spPr>
          <a:xfrm>
            <a:off x="3995936" y="2984052"/>
            <a:ext cx="792088" cy="738664"/>
          </a:xfrm>
          <a:prstGeom prst="rect">
            <a:avLst/>
          </a:prstGeom>
          <a:noFill/>
        </p:spPr>
        <p:txBody>
          <a:bodyPr wrap="square" rtlCol="0">
            <a:spAutoFit/>
          </a:bodyPr>
          <a:lstStyle/>
          <a:p>
            <a:pPr algn="ctr"/>
            <a:r>
              <a:rPr lang="en-IN" sz="700" dirty="0"/>
              <a:t>Front, Back</a:t>
            </a:r>
          </a:p>
          <a:p>
            <a:pPr algn="ctr"/>
            <a:r>
              <a:rPr lang="en-IN" sz="700" dirty="0"/>
              <a:t>Left, Right</a:t>
            </a:r>
          </a:p>
          <a:p>
            <a:pPr algn="ctr"/>
            <a:r>
              <a:rPr lang="en-IN" sz="700" dirty="0"/>
              <a:t>Front-right</a:t>
            </a:r>
          </a:p>
          <a:p>
            <a:pPr algn="ctr"/>
            <a:r>
              <a:rPr lang="en-IN" sz="700" dirty="0"/>
              <a:t>Front-left</a:t>
            </a:r>
          </a:p>
          <a:p>
            <a:pPr algn="ctr"/>
            <a:r>
              <a:rPr lang="en-IN" sz="700" dirty="0"/>
              <a:t>Back-right</a:t>
            </a:r>
          </a:p>
          <a:p>
            <a:pPr algn="ctr"/>
            <a:r>
              <a:rPr lang="en-IN" sz="700" dirty="0"/>
              <a:t>Back-left</a:t>
            </a:r>
            <a:endParaRPr lang="en-US" sz="700" dirty="0"/>
          </a:p>
        </p:txBody>
      </p:sp>
      <p:sp>
        <p:nvSpPr>
          <p:cNvPr id="18" name="TextBox 17"/>
          <p:cNvSpPr txBox="1"/>
          <p:nvPr/>
        </p:nvSpPr>
        <p:spPr>
          <a:xfrm>
            <a:off x="6372200" y="2715766"/>
            <a:ext cx="792088" cy="200055"/>
          </a:xfrm>
          <a:prstGeom prst="rect">
            <a:avLst/>
          </a:prstGeom>
          <a:noFill/>
        </p:spPr>
        <p:txBody>
          <a:bodyPr wrap="square" rtlCol="0">
            <a:spAutoFit/>
          </a:bodyPr>
          <a:lstStyle/>
          <a:p>
            <a:pPr algn="ctr"/>
            <a:r>
              <a:rPr lang="en-IN" sz="700" dirty="0"/>
              <a:t>One step up</a:t>
            </a:r>
            <a:endParaRPr lang="en-US" sz="700" dirty="0"/>
          </a:p>
        </p:txBody>
      </p:sp>
      <p:sp>
        <p:nvSpPr>
          <p:cNvPr id="19" name="TextBox 18"/>
          <p:cNvSpPr txBox="1"/>
          <p:nvPr/>
        </p:nvSpPr>
        <p:spPr>
          <a:xfrm>
            <a:off x="6300192" y="3523823"/>
            <a:ext cx="864096" cy="200055"/>
          </a:xfrm>
          <a:prstGeom prst="rect">
            <a:avLst/>
          </a:prstGeom>
          <a:noFill/>
        </p:spPr>
        <p:txBody>
          <a:bodyPr wrap="square" rtlCol="0">
            <a:spAutoFit/>
          </a:bodyPr>
          <a:lstStyle/>
          <a:p>
            <a:pPr algn="ctr"/>
            <a:r>
              <a:rPr lang="en-IN" sz="700" dirty="0"/>
              <a:t>One step down</a:t>
            </a:r>
            <a:endParaRPr lang="en-US" sz="700" dirty="0"/>
          </a:p>
        </p:txBody>
      </p:sp>
      <p:sp>
        <p:nvSpPr>
          <p:cNvPr id="20" name="TextBox 19"/>
          <p:cNvSpPr txBox="1"/>
          <p:nvPr/>
        </p:nvSpPr>
        <p:spPr>
          <a:xfrm>
            <a:off x="1259632" y="3163783"/>
            <a:ext cx="720080" cy="200055"/>
          </a:xfrm>
          <a:prstGeom prst="rect">
            <a:avLst/>
          </a:prstGeom>
          <a:noFill/>
        </p:spPr>
        <p:txBody>
          <a:bodyPr wrap="square" rtlCol="0">
            <a:spAutoFit/>
          </a:bodyPr>
          <a:lstStyle/>
          <a:p>
            <a:r>
              <a:rPr lang="en-IN" sz="700" dirty="0"/>
              <a:t>Stands up</a:t>
            </a:r>
            <a:endParaRPr lang="en-US" sz="700" dirty="0"/>
          </a:p>
        </p:txBody>
      </p:sp>
      <p:sp>
        <p:nvSpPr>
          <p:cNvPr id="21" name="TextBox 20"/>
          <p:cNvSpPr txBox="1"/>
          <p:nvPr/>
        </p:nvSpPr>
        <p:spPr>
          <a:xfrm>
            <a:off x="2411760" y="3147814"/>
            <a:ext cx="720080" cy="200055"/>
          </a:xfrm>
          <a:prstGeom prst="rect">
            <a:avLst/>
          </a:prstGeom>
          <a:noFill/>
        </p:spPr>
        <p:txBody>
          <a:bodyPr wrap="square" rtlCol="0">
            <a:spAutoFit/>
          </a:bodyPr>
          <a:lstStyle/>
          <a:p>
            <a:r>
              <a:rPr lang="en-IN" sz="700" dirty="0"/>
              <a:t>Sit Down</a:t>
            </a:r>
            <a:endParaRPr lang="en-US" sz="700"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323850" y="1073785"/>
            <a:ext cx="8496935" cy="4027170"/>
          </a:xfrm>
        </p:spPr>
        <p:txBody>
          <a:bodyPr/>
          <a:lstStyle/>
          <a:p>
            <a:pPr marL="342900" indent="-342900">
              <a:buClr>
                <a:schemeClr val="bg2"/>
              </a:buClr>
              <a:buSzPct val="125000"/>
              <a:buFont typeface="Wingdings" panose="05000000000000000000" pitchFamily="2" charset="2"/>
              <a:buChar char="Ø"/>
            </a:pPr>
            <a:r>
              <a:rPr lang="en-IN" altLang="ko-KR" sz="2000" dirty="0">
                <a:latin typeface="Arial" panose="020B0604020202020204" pitchFamily="34" charset="0"/>
                <a:cs typeface="Arial" panose="020B0604020202020204" pitchFamily="34" charset="0"/>
              </a:rPr>
              <a:t>We have designed the replica of the original robot model that we decided to fabricate, in the modelling software SOLIDWORKS.</a:t>
            </a:r>
          </a:p>
          <a:p>
            <a:pPr marL="342900" indent="-342900">
              <a:buClr>
                <a:schemeClr val="bg2"/>
              </a:buClr>
              <a:buSzPct val="125000"/>
              <a:buFont typeface="Wingdings" panose="05000000000000000000" pitchFamily="2" charset="2"/>
              <a:buChar char="Ø"/>
            </a:pPr>
            <a:r>
              <a:rPr lang="en-IN" altLang="ko-KR" sz="2000" dirty="0">
                <a:latin typeface="Arial" panose="020B0604020202020204" pitchFamily="34" charset="0"/>
                <a:cs typeface="Arial" panose="020B0604020202020204" pitchFamily="34" charset="0"/>
              </a:rPr>
              <a:t>We have checked for difficulties that would result in adverse situation like resulting in an impposible configuration of the robot.</a:t>
            </a:r>
          </a:p>
          <a:p>
            <a:pPr marL="342900" indent="-342900">
              <a:buClr>
                <a:schemeClr val="bg2"/>
              </a:buClr>
              <a:buSzPct val="125000"/>
              <a:buFont typeface="Wingdings" panose="05000000000000000000" pitchFamily="2" charset="2"/>
              <a:buChar char="Ø"/>
            </a:pPr>
            <a:r>
              <a:rPr lang="en-IN" altLang="ko-KR" sz="2000" dirty="0">
                <a:latin typeface="Arial" panose="020B0604020202020204" pitchFamily="34" charset="0"/>
                <a:cs typeface="Arial" panose="020B0604020202020204" pitchFamily="34" charset="0"/>
              </a:rPr>
              <a:t>And we have decided to 3D print the leg links, servo </a:t>
            </a:r>
            <a:r>
              <a:rPr lang="en-IN" altLang="ko-KR" sz="2000" dirty="0"/>
              <a:t>holder and base that holds circuit and servos,</a:t>
            </a:r>
            <a:r>
              <a:rPr lang="en-IN" altLang="ko-KR" sz="2000" dirty="0">
                <a:latin typeface="Arial" panose="020B0604020202020204" pitchFamily="34" charset="0"/>
                <a:cs typeface="Arial" panose="020B0604020202020204" pitchFamily="34" charset="0"/>
              </a:rPr>
              <a:t> as we have modeled them in solid works compatible to our model, and moreover other manufacturing process may result in human error.</a:t>
            </a:r>
          </a:p>
        </p:txBody>
      </p:sp>
      <p:sp>
        <p:nvSpPr>
          <p:cNvPr id="3" name="Title 2"/>
          <p:cNvSpPr>
            <a:spLocks noGrp="1"/>
          </p:cNvSpPr>
          <p:nvPr>
            <p:ph type="title"/>
          </p:nvPr>
        </p:nvSpPr>
        <p:spPr/>
        <p:txBody>
          <a:bodyPr/>
          <a:lstStyle/>
          <a:p>
            <a:pPr>
              <a:buFont typeface="Wingdings" panose="05000000000000000000" pitchFamily="2" charset="2"/>
              <a:buChar char="q"/>
            </a:pPr>
            <a:r>
              <a:rPr lang="en-US" dirty="0">
                <a:solidFill>
                  <a:schemeClr val="accent6"/>
                </a:solidFill>
              </a:rPr>
              <a:t> </a:t>
            </a:r>
            <a:r>
              <a:rPr lang="en-US" altLang="ko-KR" dirty="0">
                <a:solidFill>
                  <a:schemeClr val="accent6"/>
                </a:solidFill>
              </a:rPr>
              <a:t> </a:t>
            </a:r>
            <a:r>
              <a:rPr lang="en-IN" altLang="en-US" dirty="0">
                <a:solidFill>
                  <a:schemeClr val="accent6"/>
                </a:solidFill>
              </a:rPr>
              <a:t>WORK PLAN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anose="05000000000000000000" pitchFamily="2" charset="2"/>
              <a:buChar char="q"/>
            </a:pPr>
            <a:r>
              <a:rPr lang="en-IN" altLang="en-US" dirty="0">
                <a:solidFill>
                  <a:schemeClr val="accent6"/>
                </a:solidFill>
              </a:rPr>
              <a:t>FUTURE MODIFICATIONS</a:t>
            </a:r>
          </a:p>
        </p:txBody>
      </p:sp>
      <p:sp>
        <p:nvSpPr>
          <p:cNvPr id="4" name="Content Placeholder 3"/>
          <p:cNvSpPr>
            <a:spLocks noGrp="1"/>
          </p:cNvSpPr>
          <p:nvPr>
            <p:ph idx="10"/>
          </p:nvPr>
        </p:nvSpPr>
        <p:spPr>
          <a:xfrm>
            <a:off x="405765" y="884555"/>
            <a:ext cx="8496935" cy="3919855"/>
          </a:xfrm>
        </p:spPr>
        <p:txBody>
          <a:bodyPr/>
          <a:lstStyle/>
          <a:p>
            <a:pPr>
              <a:buClr>
                <a:schemeClr val="bg2"/>
              </a:buClr>
              <a:buSzPct val="125000"/>
            </a:pPr>
            <a:endParaRPr lang="en-IN" altLang="en-US" sz="2000" dirty="0"/>
          </a:p>
          <a:p>
            <a:pPr marL="342900" indent="-342900">
              <a:buClr>
                <a:schemeClr val="bg2"/>
              </a:buClr>
              <a:buSzPct val="125000"/>
              <a:buFont typeface="Wingdings" panose="05000000000000000000" pitchFamily="2" charset="2"/>
              <a:buChar char="Ø"/>
            </a:pPr>
            <a:r>
              <a:rPr lang="en-IN" altLang="en-US" sz="2000" dirty="0"/>
              <a:t>Using 2 links instead of 4 for each leg by attaching a belt or chain    transmission from the motor to the knee .</a:t>
            </a:r>
          </a:p>
          <a:p>
            <a:pPr marL="342900" indent="-342900">
              <a:buClr>
                <a:schemeClr val="bg2"/>
              </a:buClr>
              <a:buSzPct val="125000"/>
              <a:buFont typeface="Wingdings" panose="05000000000000000000" pitchFamily="2" charset="2"/>
              <a:buChar char="Ø"/>
            </a:pPr>
            <a:r>
              <a:rPr lang="en-IN" altLang="en-US" sz="2000" dirty="0"/>
              <a:t>Adding gyroscope sensor and ultrasonic sensor to the Arduino and  try to make it an autonomous robot.</a:t>
            </a:r>
          </a:p>
          <a:p>
            <a:pPr marL="342900" indent="-342900">
              <a:buClr>
                <a:schemeClr val="bg2"/>
              </a:buClr>
              <a:buSzPct val="125000"/>
              <a:buFont typeface="Wingdings" panose="05000000000000000000" pitchFamily="2" charset="2"/>
              <a:buChar char="Ø"/>
            </a:pPr>
            <a:r>
              <a:rPr lang="en-IN" altLang="en-US" sz="2000">
                <a:sym typeface="+mn-ea"/>
              </a:rPr>
              <a:t> And robot could be upgraded by equipping it with 2 extra servo motors providing side wise movement without a turn by attaching them  to the middle of crossection.</a:t>
            </a:r>
            <a:endParaRPr lang="en-IN" altLang="en-US" sz="2000"/>
          </a:p>
          <a:p>
            <a:pPr>
              <a:buClr>
                <a:schemeClr val="bg2"/>
              </a:buClr>
              <a:buSzPct val="125000"/>
              <a:buFont typeface="Wingdings" panose="05000000000000000000" pitchFamily="2" charset="2"/>
            </a:pPr>
            <a:endParaRPr lang="en-IN" altLang="en-US" sz="2000"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anose="05000000000000000000" pitchFamily="2" charset="2"/>
              <a:buChar char="q"/>
            </a:pPr>
            <a:r>
              <a:rPr lang="en-IN" altLang="en-US" dirty="0">
                <a:solidFill>
                  <a:schemeClr val="accent6"/>
                </a:solidFill>
              </a:rPr>
              <a:t>DESIGN INSPIRATION</a:t>
            </a:r>
          </a:p>
        </p:txBody>
      </p:sp>
      <p:sp>
        <p:nvSpPr>
          <p:cNvPr id="4" name="Content Placeholder 3"/>
          <p:cNvSpPr>
            <a:spLocks noGrp="1"/>
          </p:cNvSpPr>
          <p:nvPr>
            <p:ph idx="10"/>
          </p:nvPr>
        </p:nvSpPr>
        <p:spPr>
          <a:xfrm>
            <a:off x="1691680" y="811530"/>
            <a:ext cx="7211020" cy="3848735"/>
          </a:xfrm>
        </p:spPr>
        <p:txBody>
          <a:bodyPr/>
          <a:lstStyle/>
          <a:p>
            <a:pPr marL="342900" indent="-342900">
              <a:buClr>
                <a:schemeClr val="bg2"/>
              </a:buClr>
              <a:buSzPct val="125000"/>
              <a:buFont typeface="Wingdings" panose="05000000000000000000" pitchFamily="2" charset="2"/>
              <a:buChar char="Ø"/>
            </a:pPr>
            <a:r>
              <a:rPr lang="en-IN" altLang="en-US" sz="2000" dirty="0"/>
              <a:t>One of the motivation behind this project is the cheetah made by MIT.</a:t>
            </a:r>
          </a:p>
          <a:p>
            <a:pPr marL="342900" indent="-342900">
              <a:buClr>
                <a:schemeClr val="bg2"/>
              </a:buClr>
              <a:buSzPct val="125000"/>
              <a:buFont typeface="Wingdings" panose="05000000000000000000" pitchFamily="2" charset="2"/>
              <a:buChar char="Ø"/>
            </a:pPr>
            <a:r>
              <a:rPr lang="en-IN" altLang="en-US" sz="2000" dirty="0"/>
              <a:t>Ghost Robotics is also one of the inspiration behind        the project.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323850" y="1073785"/>
            <a:ext cx="8496935" cy="4027170"/>
          </a:xfrm>
        </p:spPr>
        <p:txBody>
          <a:bodyPr/>
          <a:lstStyle/>
          <a:p>
            <a:pPr marL="342900" indent="-342900">
              <a:buClr>
                <a:schemeClr val="bg2"/>
              </a:buClr>
              <a:buSzPct val="125000"/>
              <a:buFont typeface="Wingdings" panose="05000000000000000000" pitchFamily="2" charset="2"/>
              <a:buChar char="Ø"/>
            </a:pPr>
            <a:r>
              <a:rPr lang="en-IN" altLang="ko-KR" sz="2000" dirty="0">
                <a:latin typeface="Arial" panose="020B0604020202020204" pitchFamily="34" charset="0"/>
                <a:cs typeface="Arial" panose="020B0604020202020204" pitchFamily="34" charset="0"/>
              </a:rPr>
              <a:t>We have designed the replica of the original robot model that we decided to fabricate, in the modelling software SOLIDWORKS.</a:t>
            </a:r>
          </a:p>
          <a:p>
            <a:pPr marL="342900" indent="-342900">
              <a:buClr>
                <a:schemeClr val="bg2"/>
              </a:buClr>
              <a:buSzPct val="125000"/>
              <a:buFont typeface="Wingdings" panose="05000000000000000000" pitchFamily="2" charset="2"/>
              <a:buChar char="Ø"/>
            </a:pPr>
            <a:r>
              <a:rPr lang="en-IN" altLang="ko-KR" sz="2000" dirty="0">
                <a:latin typeface="Arial" panose="020B0604020202020204" pitchFamily="34" charset="0"/>
                <a:cs typeface="Arial" panose="020B0604020202020204" pitchFamily="34" charset="0"/>
              </a:rPr>
              <a:t>We have checked for difficulties that would result in adverse situation like resulting in an impposible configuration of the robot.</a:t>
            </a:r>
          </a:p>
          <a:p>
            <a:pPr marL="342900" indent="-342900">
              <a:buClr>
                <a:schemeClr val="bg2"/>
              </a:buClr>
              <a:buSzPct val="125000"/>
              <a:buFont typeface="Wingdings" panose="05000000000000000000" pitchFamily="2" charset="2"/>
              <a:buChar char="Ø"/>
            </a:pPr>
            <a:r>
              <a:rPr lang="en-IN" altLang="ko-KR" sz="2000" dirty="0">
                <a:latin typeface="Arial" panose="020B0604020202020204" pitchFamily="34" charset="0"/>
                <a:cs typeface="Arial" panose="020B0604020202020204" pitchFamily="34" charset="0"/>
              </a:rPr>
              <a:t>And we have decided to 3D print the leg links, servo </a:t>
            </a:r>
            <a:r>
              <a:rPr lang="en-IN" altLang="ko-KR" sz="2000" dirty="0"/>
              <a:t>holder and base that holds circuit and servos,</a:t>
            </a:r>
            <a:r>
              <a:rPr lang="en-IN" altLang="ko-KR" sz="2000" dirty="0">
                <a:latin typeface="Arial" panose="020B0604020202020204" pitchFamily="34" charset="0"/>
                <a:cs typeface="Arial" panose="020B0604020202020204" pitchFamily="34" charset="0"/>
              </a:rPr>
              <a:t> as we have modeled them in solid works compatible to our model, and moreover other manufacturing process may result in human error.</a:t>
            </a:r>
          </a:p>
        </p:txBody>
      </p:sp>
      <p:sp>
        <p:nvSpPr>
          <p:cNvPr id="3" name="Title 2"/>
          <p:cNvSpPr>
            <a:spLocks noGrp="1"/>
          </p:cNvSpPr>
          <p:nvPr>
            <p:ph type="title"/>
          </p:nvPr>
        </p:nvSpPr>
        <p:spPr/>
        <p:txBody>
          <a:bodyPr/>
          <a:lstStyle/>
          <a:p>
            <a:pPr>
              <a:buFont typeface="Wingdings" panose="05000000000000000000" pitchFamily="2" charset="2"/>
              <a:buChar char="q"/>
            </a:pPr>
            <a:r>
              <a:rPr lang="en-US" dirty="0">
                <a:solidFill>
                  <a:schemeClr val="accent6"/>
                </a:solidFill>
              </a:rPr>
              <a:t> </a:t>
            </a:r>
            <a:r>
              <a:rPr lang="en-US" altLang="ko-KR" dirty="0">
                <a:solidFill>
                  <a:schemeClr val="accent6"/>
                </a:solidFill>
              </a:rPr>
              <a:t> </a:t>
            </a:r>
            <a:r>
              <a:rPr lang="en-IN" altLang="en-US" dirty="0">
                <a:solidFill>
                  <a:schemeClr val="accent6"/>
                </a:solidFill>
              </a:rPr>
              <a:t>WORK PLAN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anose="05000000000000000000" pitchFamily="2" charset="2"/>
              <a:buChar char="q"/>
            </a:pPr>
            <a:r>
              <a:rPr lang="en-IN" dirty="0">
                <a:solidFill>
                  <a:schemeClr val="accent6"/>
                </a:solidFill>
              </a:rPr>
              <a:t>3D MODEL</a:t>
            </a:r>
          </a:p>
        </p:txBody>
      </p:sp>
      <p:pic>
        <p:nvPicPr>
          <p:cNvPr id="6" name="Content Placeholder 5"/>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a:off x="2321630" y="987574"/>
            <a:ext cx="6120412" cy="3973388"/>
          </a:xfr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anose="05000000000000000000" pitchFamily="2" charset="2"/>
              <a:buChar char="q"/>
            </a:pPr>
            <a:r>
              <a:rPr lang="en-IN" dirty="0">
                <a:solidFill>
                  <a:schemeClr val="accent6"/>
                </a:solidFill>
              </a:rPr>
              <a:t> Exploded view of the Robot</a:t>
            </a:r>
          </a:p>
        </p:txBody>
      </p:sp>
      <p:pic>
        <p:nvPicPr>
          <p:cNvPr id="3" name="final_5eddc73dad13f5001588b9f7_795799.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1424895" y="1038681"/>
            <a:ext cx="5741533" cy="385785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anose="05000000000000000000" pitchFamily="2" charset="2"/>
              <a:buChar char="q"/>
            </a:pPr>
            <a:r>
              <a:rPr lang="en-IN" dirty="0">
                <a:solidFill>
                  <a:schemeClr val="accent6"/>
                </a:solidFill>
              </a:rPr>
              <a:t>WHAT CAN THIS ROBOT DO</a:t>
            </a:r>
          </a:p>
        </p:txBody>
      </p:sp>
      <p:pic>
        <p:nvPicPr>
          <p:cNvPr id="6" name="Content Placeholder 5"/>
          <p:cNvPicPr>
            <a:picLocks noGrp="1" noChangeAspect="1"/>
          </p:cNvPicPr>
          <p:nvPr>
            <p:ph idx="10"/>
          </p:nvPr>
        </p:nvPicPr>
        <p:blipFill>
          <a:blip r:embed="rId4" cstate="print">
            <a:extLst>
              <a:ext uri="{28A0092B-C50C-407E-A947-70E740481C1C}">
                <a14:useLocalDpi xmlns:a14="http://schemas.microsoft.com/office/drawing/2010/main" val="0"/>
              </a:ext>
            </a:extLst>
          </a:blip>
          <a:stretch>
            <a:fillRect/>
          </a:stretch>
        </p:blipFill>
        <p:spPr>
          <a:xfrm>
            <a:off x="1718443" y="915566"/>
            <a:ext cx="3285605" cy="1876507"/>
          </a:xfrm>
        </p:spPr>
      </p:pic>
      <p:sp>
        <p:nvSpPr>
          <p:cNvPr id="14" name="TextBox 13"/>
          <p:cNvSpPr txBox="1"/>
          <p:nvPr/>
        </p:nvSpPr>
        <p:spPr>
          <a:xfrm>
            <a:off x="5004048" y="1580026"/>
            <a:ext cx="4032514" cy="400110"/>
          </a:xfrm>
          <a:prstGeom prst="rect">
            <a:avLst/>
          </a:prstGeom>
          <a:noFill/>
        </p:spPr>
        <p:txBody>
          <a:bodyPr wrap="none" rtlCol="0">
            <a:spAutoFit/>
          </a:bodyPr>
          <a:lstStyle/>
          <a:p>
            <a:pPr algn="ctr"/>
            <a:r>
              <a:rPr lang="en-IN" sz="2000" b="1" dirty="0">
                <a:solidFill>
                  <a:schemeClr val="bg2"/>
                </a:solidFill>
              </a:rPr>
              <a:t>Forward and Backward walking</a:t>
            </a:r>
          </a:p>
        </p:txBody>
      </p:sp>
      <p:pic>
        <p:nvPicPr>
          <p:cNvPr id="3" name="final_5edce95ec8560e0015f22829_5706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4083562" y="2915083"/>
            <a:ext cx="4953000" cy="213770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6" name="self-check-lo2gmle9compressed_vHk5Mzb0_Hqt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cstate="print"/>
          <a:stretch>
            <a:fillRect/>
          </a:stretch>
        </p:blipFill>
        <p:spPr>
          <a:xfrm>
            <a:off x="4781840" y="1912289"/>
            <a:ext cx="3952897" cy="2641337"/>
          </a:xfrm>
        </p:spPr>
      </p:pic>
      <p:pic>
        <p:nvPicPr>
          <p:cNvPr id="5" name="hi-zuntpmo0compressed_qOMdOCk2_ac1p">
            <a:hlinkClick r:id="" action="ppaction://media"/>
          </p:cNvPr>
          <p:cNvPicPr>
            <a:picLocks noGrp="1" noChangeAspect="1"/>
          </p:cNvPicPr>
          <p:nvPr>
            <p:ph idx="10"/>
            <a:videoFile r:link="rId4"/>
            <p:extLst>
              <p:ext uri="{DAA4B4D4-6D71-4841-9C94-3DE7FCFB9230}">
                <p14:media xmlns:p14="http://schemas.microsoft.com/office/powerpoint/2010/main" r:embed="rId3"/>
              </p:ext>
            </p:extLst>
          </p:nvPr>
        </p:nvPicPr>
        <p:blipFill>
          <a:blip r:embed="rId7" cstate="print"/>
          <a:stretch>
            <a:fillRect/>
          </a:stretch>
        </p:blipFill>
        <p:spPr>
          <a:xfrm>
            <a:off x="179695" y="1923678"/>
            <a:ext cx="4182467" cy="2641337"/>
          </a:xfrm>
        </p:spPr>
      </p:pic>
      <p:sp>
        <p:nvSpPr>
          <p:cNvPr id="7" name="TextBox 6"/>
          <p:cNvSpPr txBox="1"/>
          <p:nvPr/>
        </p:nvSpPr>
        <p:spPr>
          <a:xfrm>
            <a:off x="1291689" y="1288755"/>
            <a:ext cx="1686680" cy="461665"/>
          </a:xfrm>
          <a:prstGeom prst="rect">
            <a:avLst/>
          </a:prstGeom>
          <a:noFill/>
        </p:spPr>
        <p:txBody>
          <a:bodyPr wrap="none" rtlCol="0">
            <a:spAutoFit/>
          </a:bodyPr>
          <a:lstStyle/>
          <a:p>
            <a:r>
              <a:rPr lang="en-IN" sz="2400" b="1" dirty="0">
                <a:solidFill>
                  <a:schemeClr val="bg2"/>
                </a:solidFill>
              </a:rPr>
              <a:t>Saying Hi!</a:t>
            </a:r>
          </a:p>
        </p:txBody>
      </p:sp>
      <p:sp>
        <p:nvSpPr>
          <p:cNvPr id="8" name="TextBox 7"/>
          <p:cNvSpPr txBox="1"/>
          <p:nvPr/>
        </p:nvSpPr>
        <p:spPr>
          <a:xfrm>
            <a:off x="5668085" y="1270911"/>
            <a:ext cx="2180405" cy="461665"/>
          </a:xfrm>
          <a:prstGeom prst="rect">
            <a:avLst/>
          </a:prstGeom>
          <a:noFill/>
        </p:spPr>
        <p:txBody>
          <a:bodyPr wrap="none" rtlCol="0">
            <a:spAutoFit/>
          </a:bodyPr>
          <a:lstStyle/>
          <a:p>
            <a:r>
              <a:rPr lang="en-IN" sz="2400" b="1" dirty="0">
                <a:solidFill>
                  <a:schemeClr val="bg2"/>
                </a:solidFill>
              </a:rPr>
              <a:t>Self Checking</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anose="05000000000000000000" pitchFamily="2" charset="2"/>
              <a:buChar char="q"/>
            </a:pPr>
            <a:r>
              <a:rPr lang="en-IN" altLang="en-US" dirty="0">
                <a:solidFill>
                  <a:schemeClr val="accent6"/>
                </a:solidFill>
              </a:rPr>
              <a:t>METHODOLOGY</a:t>
            </a:r>
          </a:p>
        </p:txBody>
      </p:sp>
      <p:sp>
        <p:nvSpPr>
          <p:cNvPr id="4" name="Content Placeholder 3"/>
          <p:cNvSpPr>
            <a:spLocks noGrp="1"/>
          </p:cNvSpPr>
          <p:nvPr>
            <p:ph idx="10"/>
          </p:nvPr>
        </p:nvSpPr>
        <p:spPr>
          <a:xfrm>
            <a:off x="251520" y="884467"/>
            <a:ext cx="8712967" cy="3847524"/>
          </a:xfrm>
        </p:spPr>
        <p:txBody>
          <a:bodyPr/>
          <a:lstStyle/>
          <a:p>
            <a:pPr marL="342900" indent="-342900">
              <a:buClr>
                <a:schemeClr val="bg2"/>
              </a:buClr>
              <a:buSzPct val="125000"/>
              <a:buFont typeface="Wingdings" panose="05000000000000000000" pitchFamily="2" charset="2"/>
              <a:buChar char="Ø"/>
            </a:pPr>
            <a:r>
              <a:rPr lang="en-IN" altLang="en-US" sz="2400" dirty="0"/>
              <a:t>This robot is equipped with 8 servo motors attached to the chassis frame, every leg has its individual movement and  it is achieved with the help of 2 servo motors.</a:t>
            </a:r>
          </a:p>
          <a:p>
            <a:pPr marL="342900" indent="-342900">
              <a:buClr>
                <a:schemeClr val="bg2"/>
              </a:buClr>
              <a:buSzPct val="125000"/>
              <a:buFont typeface="Wingdings" panose="05000000000000000000" pitchFamily="2" charset="2"/>
              <a:buChar char="Ø"/>
            </a:pPr>
            <a:r>
              <a:rPr lang="en-IN" altLang="en-US" sz="2400" dirty="0"/>
              <a:t>The initial positions of robot are defined in the Arduino       code so that the servos accordingly position themselves  </a:t>
            </a:r>
            <a:r>
              <a:rPr lang="en-IN" altLang="en-US" sz="2400" dirty="0" err="1"/>
              <a:t>wrt</a:t>
            </a:r>
            <a:r>
              <a:rPr lang="en-IN" altLang="en-US" sz="2400" dirty="0"/>
              <a:t> angles specified.</a:t>
            </a:r>
          </a:p>
          <a:p>
            <a:pPr marL="342900" indent="-342900">
              <a:buClr>
                <a:schemeClr val="bg2"/>
              </a:buClr>
              <a:buSzPct val="125000"/>
              <a:buFont typeface="Wingdings" panose="05000000000000000000" pitchFamily="2" charset="2"/>
              <a:buChar char="Ø"/>
            </a:pPr>
            <a:r>
              <a:rPr lang="en-IN" altLang="en-US" sz="2400" dirty="0"/>
              <a:t>Likewise on receiving the specified command the servo    positions itself accordingly to give motion to the robot.</a:t>
            </a:r>
          </a:p>
          <a:p>
            <a:endParaRPr lang="en-IN" altLang="en-US" sz="2400" dirty="0"/>
          </a:p>
        </p:txBody>
      </p:sp>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1572</Words>
  <Application>Microsoft Office PowerPoint</Application>
  <PresentationFormat>On-screen Show (16:9)</PresentationFormat>
  <Paragraphs>174</Paragraphs>
  <Slides>33</Slides>
  <Notes>2</Notes>
  <HiddenSlides>0</HiddenSlides>
  <MMClips>5</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맑은 고딕</vt:lpstr>
      <vt:lpstr>Arial</vt:lpstr>
      <vt:lpstr>Calibri</vt:lpstr>
      <vt:lpstr>Cambria</vt:lpstr>
      <vt:lpstr>Wingdings</vt:lpstr>
      <vt:lpstr>Office Theme</vt:lpstr>
      <vt:lpstr>Custom Design</vt:lpstr>
      <vt:lpstr>PowerPoint Presentation</vt:lpstr>
      <vt:lpstr>PowerPoint Presentation</vt:lpstr>
      <vt:lpstr>  DESIGN OBJECTIVE</vt:lpstr>
      <vt:lpstr>  WORK PLAN</vt:lpstr>
      <vt:lpstr>3D MODEL</vt:lpstr>
      <vt:lpstr> Exploded view of the Robot</vt:lpstr>
      <vt:lpstr>WHAT CAN THIS ROBOT DO</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 ARDUINO  NANO</vt:lpstr>
      <vt:lpstr>PowerPoint Presentation</vt:lpstr>
      <vt:lpstr>HC-05 ARDUINO BLUETOOTH MODULE</vt:lpstr>
      <vt:lpstr>PowerPoint Presentation</vt:lpstr>
      <vt:lpstr>MG90S SERVO</vt:lpstr>
      <vt:lpstr>PowerPoint Presentation</vt:lpstr>
      <vt:lpstr>SWITCHED-MODE POWER                SUPPLY(SMPS)</vt:lpstr>
      <vt:lpstr>PowerPoint Presentation</vt:lpstr>
      <vt:lpstr> CONNECTIONS</vt:lpstr>
      <vt:lpstr> PROTEUS SIMULATION</vt:lpstr>
      <vt:lpstr> ARDUINO CODE</vt:lpstr>
      <vt:lpstr> Designing of mobile App</vt:lpstr>
      <vt:lpstr> Designing of Mobile app</vt:lpstr>
      <vt:lpstr>Snap shots from mobile app</vt:lpstr>
      <vt:lpstr>  Controller description</vt:lpstr>
      <vt:lpstr>  WORK PLAN</vt:lpstr>
      <vt:lpstr>FUTURE MODIFICATIONS</vt:lpstr>
      <vt:lpstr>DESIGN INSPIRATION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Charan Kamarapu</cp:lastModifiedBy>
  <cp:revision>124</cp:revision>
  <dcterms:created xsi:type="dcterms:W3CDTF">2014-04-01T16:27:00Z</dcterms:created>
  <dcterms:modified xsi:type="dcterms:W3CDTF">2021-04-03T09:24:39Z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